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6"/>
  </p:notesMasterIdLst>
  <p:handoutMasterIdLst>
    <p:handoutMasterId r:id="rId57"/>
  </p:handoutMasterIdLst>
  <p:sldIdLst>
    <p:sldId id="278" r:id="rId5"/>
    <p:sldId id="357" r:id="rId6"/>
    <p:sldId id="280" r:id="rId7"/>
    <p:sldId id="362" r:id="rId8"/>
    <p:sldId id="366" r:id="rId9"/>
    <p:sldId id="363" r:id="rId10"/>
    <p:sldId id="364" r:id="rId11"/>
    <p:sldId id="365" r:id="rId12"/>
    <p:sldId id="367" r:id="rId13"/>
    <p:sldId id="368" r:id="rId14"/>
    <p:sldId id="405" r:id="rId15"/>
    <p:sldId id="370" r:id="rId16"/>
    <p:sldId id="371" r:id="rId17"/>
    <p:sldId id="369" r:id="rId18"/>
    <p:sldId id="372" r:id="rId19"/>
    <p:sldId id="406" r:id="rId20"/>
    <p:sldId id="373" r:id="rId21"/>
    <p:sldId id="374" r:id="rId22"/>
    <p:sldId id="379" r:id="rId23"/>
    <p:sldId id="375" r:id="rId24"/>
    <p:sldId id="376" r:id="rId25"/>
    <p:sldId id="408" r:id="rId26"/>
    <p:sldId id="377" r:id="rId27"/>
    <p:sldId id="378" r:id="rId28"/>
    <p:sldId id="380" r:id="rId29"/>
    <p:sldId id="381" r:id="rId30"/>
    <p:sldId id="409" r:id="rId31"/>
    <p:sldId id="382" r:id="rId32"/>
    <p:sldId id="383" r:id="rId33"/>
    <p:sldId id="384" r:id="rId34"/>
    <p:sldId id="385" r:id="rId35"/>
    <p:sldId id="386" r:id="rId36"/>
    <p:sldId id="410" r:id="rId37"/>
    <p:sldId id="387" r:id="rId38"/>
    <p:sldId id="388" r:id="rId39"/>
    <p:sldId id="389" r:id="rId40"/>
    <p:sldId id="390" r:id="rId41"/>
    <p:sldId id="391" r:id="rId42"/>
    <p:sldId id="392" r:id="rId43"/>
    <p:sldId id="394" r:id="rId44"/>
    <p:sldId id="393" r:id="rId45"/>
    <p:sldId id="395" r:id="rId46"/>
    <p:sldId id="396" r:id="rId47"/>
    <p:sldId id="398" r:id="rId48"/>
    <p:sldId id="399" r:id="rId49"/>
    <p:sldId id="397" r:id="rId50"/>
    <p:sldId id="400" r:id="rId51"/>
    <p:sldId id="401" r:id="rId52"/>
    <p:sldId id="402" r:id="rId53"/>
    <p:sldId id="403" r:id="rId54"/>
    <p:sldId id="404" r:id="rId5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100" y="188"/>
      </p:cViewPr>
      <p:guideLst/>
    </p:cSldViewPr>
  </p:slid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5D299-22B7-42F5-A369-FD200C73BBC3}" type="datetime1">
              <a:rPr lang="zh-CN" altLang="en-US" smtClean="0">
                <a:latin typeface="Microsoft YaHei UI" panose="020B0503020204020204" pitchFamily="34" charset="-122"/>
                <a:ea typeface="Microsoft YaHei UI" panose="020B0503020204020204" pitchFamily="34" charset="-122"/>
              </a:rPr>
              <a:t>2024/7/15</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F6909D-8EDC-4A00-9425-7CCDD6935CD5}"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99420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871C006B-CAD6-46A9-AE01-1DF9FF39EC39}" type="datetime1">
              <a:rPr lang="zh-CN" altLang="en-US" noProof="0" smtClean="0"/>
              <a:t>2024/7/15</a:t>
            </a:fld>
            <a:endParaRPr lang="zh-CN" altLang="en-US" noProof="0"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2E6DE88F-1F85-4A27-9D34-D74A50E7B0DA}" type="slidenum">
              <a:rPr lang="en-US" altLang="zh-CN" noProof="0" smtClean="0"/>
              <a:pPr/>
              <a:t>‹#›</a:t>
            </a:fld>
            <a:endParaRPr lang="zh-CN" altLang="en-US" noProof="0"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2E6DE88F-1F85-4A27-9D34-D74A50E7B0DA}"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66078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p>
            <a:pPr rtl="0"/>
            <a:fld id="{00E83E4F-657C-4D8E-8FAD-6386EF9B109D}" type="datetime1">
              <a:rPr lang="zh-CN" altLang="en-US" noProof="0" smtClean="0"/>
              <a:t>2024/7/15</a:t>
            </a:fld>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3A98EE3D-8CD1-4C3F-BD1C-C98C9596463C}" type="slidenum">
              <a:rPr lang="en-US" altLang="zh-CN" noProof="0" smtClean="0"/>
              <a:pPr/>
              <a:t>‹#›</a:t>
            </a:fld>
            <a:endParaRPr lang="zh-CN" altLang="en-US" noProof="0"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题注的全景图片">
    <p:spTree>
      <p:nvGrpSpPr>
        <p:cNvPr id="1" name=""/>
        <p:cNvGrpSpPr/>
        <p:nvPr/>
      </p:nvGrpSpPr>
      <p:grpSpPr>
        <a:xfrm>
          <a:off x="0" y="0"/>
          <a:ext cx="0" cy="0"/>
          <a:chOff x="0" y="0"/>
          <a:chExt cx="0" cy="0"/>
        </a:xfrm>
      </p:grpSpPr>
      <p:pic>
        <p:nvPicPr>
          <p:cNvPr id="16" name="图片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标题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8B4F4464-7484-4713-B9FF-83FB9DDEA071}" type="datetime1">
              <a:rPr lang="zh-CN" altLang="en-US" noProof="0" smtClean="0"/>
              <a:t>2024/7/15</a:t>
            </a:fld>
            <a:endParaRPr lang="zh-CN" altLang="en-US" noProof="0"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标题 1"/>
          <p:cNvSpPr>
            <a:spLocks noGrp="1"/>
          </p:cNvSpPr>
          <p:nvPr>
            <p:ph type="title"/>
          </p:nvPr>
        </p:nvSpPr>
        <p:spPr>
          <a:xfrm>
            <a:off x="913795" y="608437"/>
            <a:ext cx="10353762" cy="3534344"/>
          </a:xfrm>
        </p:spPr>
        <p:txBody>
          <a:bodyPr rtlCol="0" anchor="ctr">
            <a:normAutofit/>
          </a:bodyPr>
          <a:lstStyle>
            <a:lvl1pPr>
              <a:defRPr sz="4000"/>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B65233FB-47C5-42F7-A95A-B15B60A34B63}" type="datetime1">
              <a:rPr lang="zh-CN" altLang="en-US" noProof="0" smtClean="0"/>
              <a:t>2024/7/15</a:t>
            </a:fld>
            <a:endParaRPr lang="zh-CN" altLang="en-US" noProof="0"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题注的引用">
    <p:spTree>
      <p:nvGrpSpPr>
        <p:cNvPr id="1" name=""/>
        <p:cNvGrpSpPr/>
        <p:nvPr/>
      </p:nvGrpSpPr>
      <p:grpSpPr>
        <a:xfrm>
          <a:off x="0" y="0"/>
          <a:ext cx="0" cy="0"/>
          <a:chOff x="0" y="0"/>
          <a:chExt cx="0" cy="0"/>
        </a:xfrm>
      </p:grpSpPr>
      <p:sp>
        <p:nvSpPr>
          <p:cNvPr id="2" name="标题 1"/>
          <p:cNvSpPr>
            <a:spLocks noGrp="1"/>
          </p:cNvSpPr>
          <p:nvPr>
            <p:ph type="title"/>
          </p:nvPr>
        </p:nvSpPr>
        <p:spPr>
          <a:xfrm>
            <a:off x="1446212" y="609600"/>
            <a:ext cx="9302752" cy="2992904"/>
          </a:xfrm>
        </p:spPr>
        <p:txBody>
          <a:bodyPr rtlCol="0" anchor="ctr">
            <a:normAutofit/>
          </a:bodyPr>
          <a:lstStyle>
            <a:lvl1pPr>
              <a:defRPr sz="3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2" name="文本占位符 3"/>
          <p:cNvSpPr>
            <a:spLocks noGrp="1"/>
          </p:cNvSpPr>
          <p:nvPr>
            <p:ph type="body" sz="half" idx="13"/>
          </p:nvPr>
        </p:nvSpPr>
        <p:spPr>
          <a:xfrm>
            <a:off x="1720644" y="3610032"/>
            <a:ext cx="8752299" cy="532749"/>
          </a:xfrm>
        </p:spPr>
        <p:txBody>
          <a:bodyPr rtlCol="0" anchor="t">
            <a:normAutofit/>
          </a:bodyPr>
          <a:lstStyle>
            <a:lvl1pPr marL="0" indent="0" algn="r">
              <a:buNone/>
              <a:defRPr sz="14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4" name="文本占位符 3"/>
          <p:cNvSpPr>
            <a:spLocks noGrp="1"/>
          </p:cNvSpPr>
          <p:nvPr>
            <p:ph type="body" sz="half" idx="2"/>
          </p:nvPr>
        </p:nvSpPr>
        <p:spPr>
          <a:xfrm>
            <a:off x="913794" y="4304353"/>
            <a:ext cx="10353763" cy="1489496"/>
          </a:xfrm>
        </p:spPr>
        <p:txBody>
          <a:bodyPr rtlCol="0" anchor="ctr">
            <a:normAutofit/>
          </a:bodyPr>
          <a:lstStyle>
            <a:lvl1pPr marL="0" indent="0" algn="ctr">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59FB00C-3196-42EF-A93B-AD2E97DECBF9}" type="datetime1">
              <a:rPr lang="zh-CN" altLang="en-US" noProof="0" smtClean="0"/>
              <a:t>2024/7/15</a:t>
            </a:fld>
            <a:endParaRPr lang="zh-CN" altLang="en-US" noProof="0" dirty="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A98EE3D-8CD1-4C3F-BD1C-C98C9596463C}" type="slidenum">
              <a:rPr lang="en-US" altLang="zh-CN" noProof="0" smtClean="0"/>
              <a:pPr/>
              <a:t>‹#›</a:t>
            </a:fld>
            <a:endParaRPr lang="zh-CN" altLang="en-US" noProof="0" dirty="0"/>
          </a:p>
        </p:txBody>
      </p:sp>
      <p:sp>
        <p:nvSpPr>
          <p:cNvPr id="11" name="文本框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3" name="文本框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913794" y="2126942"/>
            <a:ext cx="10353763" cy="2511835"/>
          </a:xfrm>
        </p:spPr>
        <p:txBody>
          <a:bodyPr rtlCol="0" anchor="b"/>
          <a:lstStyle>
            <a:lvl1pPr>
              <a:defRPr sz="3200"/>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43E52F37-2347-469F-95CF-B07720175159}" type="datetime1">
              <a:rPr lang="zh-CN" altLang="en-US" noProof="0" smtClean="0"/>
              <a:t>2024/7/15</a:t>
            </a:fld>
            <a:endParaRPr lang="zh-CN" altLang="en-US" noProof="0"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sp>
        <p:nvSpPr>
          <p:cNvPr id="15" name="标题 1"/>
          <p:cNvSpPr>
            <a:spLocks noGrp="1"/>
          </p:cNvSpPr>
          <p:nvPr>
            <p:ph type="title"/>
          </p:nvPr>
        </p:nvSpPr>
        <p:spPr>
          <a:xfrm>
            <a:off x="913795" y="609600"/>
            <a:ext cx="10353762" cy="970450"/>
          </a:xfrm>
        </p:spPr>
        <p:txBody>
          <a:bodyPr rtlCol="0"/>
          <a:lstStyle/>
          <a:p>
            <a:pPr rtl="0"/>
            <a:r>
              <a:rPr lang="zh-CN" altLang="en-US" noProof="0"/>
              <a:t>单击此处编辑母版标题样式</a:t>
            </a:r>
            <a:endParaRPr lang="zh-CN" altLang="en-US" noProof="0" dirty="0"/>
          </a:p>
        </p:txBody>
      </p:sp>
      <p:sp>
        <p:nvSpPr>
          <p:cNvPr id="7" name="文本占位符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8" name="文本占位符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9" name="文本占位符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0" name="文本占位符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11" name="文本占位符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2" name="文本占位符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3" name="日期占位符 2"/>
          <p:cNvSpPr>
            <a:spLocks noGrp="1"/>
          </p:cNvSpPr>
          <p:nvPr>
            <p:ph type="dt" sz="half" idx="10"/>
          </p:nvPr>
        </p:nvSpPr>
        <p:spPr/>
        <p:txBody>
          <a:bodyPr rtlCol="0"/>
          <a:lstStyle/>
          <a:p>
            <a:pPr rtl="0"/>
            <a:fld id="{2DB85421-0A4F-456C-AE8B-9D9FD1C29F96}" type="datetime1">
              <a:rPr lang="zh-CN" altLang="en-US" noProof="0" smtClean="0"/>
              <a:t>2024/7/15</a:t>
            </a:fld>
            <a:endParaRPr lang="zh-CN" altLang="en-US" noProof="0"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列">
    <p:spTree>
      <p:nvGrpSpPr>
        <p:cNvPr id="1" name=""/>
        <p:cNvGrpSpPr/>
        <p:nvPr/>
      </p:nvGrpSpPr>
      <p:grpSpPr>
        <a:xfrm>
          <a:off x="0" y="0"/>
          <a:ext cx="0" cy="0"/>
          <a:chOff x="0" y="0"/>
          <a:chExt cx="0" cy="0"/>
        </a:xfrm>
      </p:grpSpPr>
      <p:pic>
        <p:nvPicPr>
          <p:cNvPr id="2" name="图片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图片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图片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标题 1"/>
          <p:cNvSpPr>
            <a:spLocks noGrp="1"/>
          </p:cNvSpPr>
          <p:nvPr>
            <p:ph type="title"/>
          </p:nvPr>
        </p:nvSpPr>
        <p:spPr>
          <a:xfrm>
            <a:off x="913794" y="609600"/>
            <a:ext cx="10353763" cy="970450"/>
          </a:xfrm>
        </p:spPr>
        <p:txBody>
          <a:bodyPr rtlCol="0"/>
          <a:lstStyle/>
          <a:p>
            <a:pPr rtl="0"/>
            <a:r>
              <a:rPr lang="zh-CN" altLang="en-US" noProof="0"/>
              <a:t>单击此处编辑母版标题样式</a:t>
            </a:r>
            <a:endParaRPr lang="zh-CN" altLang="en-US" noProof="0" dirty="0"/>
          </a:p>
        </p:txBody>
      </p:sp>
      <p:sp>
        <p:nvSpPr>
          <p:cNvPr id="19" name="文本占位符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0" name="图片占位符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单击图标添加图片</a:t>
            </a:r>
            <a:endParaRPr lang="zh-CN" altLang="en-US" noProof="0" dirty="0"/>
          </a:p>
        </p:txBody>
      </p:sp>
      <p:sp>
        <p:nvSpPr>
          <p:cNvPr id="21" name="文本占位符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22" name="文本占位符 4"/>
          <p:cNvSpPr>
            <a:spLocks noGrp="1"/>
          </p:cNvSpPr>
          <p:nvPr>
            <p:ph type="body" sz="quarter" idx="3"/>
          </p:nvPr>
        </p:nvSpPr>
        <p:spPr>
          <a:xfrm>
            <a:off x="4442788"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3" name="图片占位符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单击图标添加图片</a:t>
            </a:r>
            <a:endParaRPr lang="zh-CN" altLang="en-US" noProof="0" dirty="0"/>
          </a:p>
        </p:txBody>
      </p:sp>
      <p:sp>
        <p:nvSpPr>
          <p:cNvPr id="24" name="文本占位符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25" name="文本占位符 4"/>
          <p:cNvSpPr>
            <a:spLocks noGrp="1"/>
          </p:cNvSpPr>
          <p:nvPr>
            <p:ph type="body" sz="quarter" idx="13"/>
          </p:nvPr>
        </p:nvSpPr>
        <p:spPr>
          <a:xfrm>
            <a:off x="7966697"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6" name="图片占位符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单击图标添加图片</a:t>
            </a:r>
            <a:endParaRPr lang="zh-CN" altLang="en-US" noProof="0" dirty="0"/>
          </a:p>
        </p:txBody>
      </p:sp>
      <p:sp>
        <p:nvSpPr>
          <p:cNvPr id="27" name="文本占位符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3" name="日期占位符 2"/>
          <p:cNvSpPr>
            <a:spLocks noGrp="1"/>
          </p:cNvSpPr>
          <p:nvPr>
            <p:ph type="dt" sz="half" idx="10"/>
          </p:nvPr>
        </p:nvSpPr>
        <p:spPr/>
        <p:txBody>
          <a:bodyPr rtlCol="0"/>
          <a:lstStyle/>
          <a:p>
            <a:pPr rtl="0"/>
            <a:fld id="{C4597710-2884-4518-8343-5210F0660D76}" type="datetime1">
              <a:rPr lang="zh-CN" altLang="en-US" noProof="0" smtClean="0"/>
              <a:t>2024/7/15</a:t>
            </a:fld>
            <a:endParaRPr lang="zh-CN" altLang="en-US" noProof="0"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p>
            <a:pPr rtl="0"/>
            <a:fld id="{F84CB63E-F307-418A-B628-A6B892AED4C7}" type="datetime1">
              <a:rPr lang="zh-CN" altLang="en-US" noProof="0" smtClean="0"/>
              <a:t>2024/7/15</a:t>
            </a:fld>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1" y="1761067"/>
            <a:ext cx="9590550" cy="1828813"/>
          </a:xfrm>
        </p:spPr>
        <p:txBody>
          <a:bodyPr rtlCol="0" anchor="b"/>
          <a:lstStyle>
            <a:lvl1pPr algn="ctr">
              <a:defRPr sz="4000" b="0" cap="none"/>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3614A190-44DA-4162-93F1-58A582F1E34D}" type="datetime1">
              <a:rPr lang="zh-CN" altLang="en-US" noProof="0" smtClean="0"/>
              <a:t>2024/7/15</a:t>
            </a:fld>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3A98EE3D-8CD1-4C3F-BD1C-C98C9596463C}" type="slidenum">
              <a:rPr lang="en-US" altLang="zh-CN" noProof="0" smtClean="0"/>
              <a:pPr/>
              <a:t>‹#›</a:t>
            </a:fld>
            <a:endParaRPr lang="zh-CN" altLang="en-US" noProof="0"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913795" y="609600"/>
            <a:ext cx="10353762" cy="1261872"/>
          </a:xfrm>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913795" y="2076450"/>
            <a:ext cx="4856841" cy="3622671"/>
          </a:xfrm>
        </p:spPr>
        <p:txBody>
          <a:bodyPr rtlCol="0" anchor="t">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6410716" y="2076451"/>
            <a:ext cx="4856841" cy="3622672"/>
          </a:xfrm>
        </p:spPr>
        <p:txBody>
          <a:bodyPr rtlCol="0" anchor="t">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p>
            <a:pPr rtl="0"/>
            <a:fld id="{B8FAA926-9856-4E01-BF32-9864A6B340D7}" type="datetime1">
              <a:rPr lang="zh-CN" altLang="en-US" noProof="0" smtClean="0"/>
              <a:t>2024/7/15</a:t>
            </a:fld>
            <a:endParaRPr lang="zh-CN" altLang="en-US" noProof="0"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20" name="图片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图片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标题 1"/>
          <p:cNvSpPr>
            <a:spLocks noGrp="1"/>
          </p:cNvSpPr>
          <p:nvPr>
            <p:ph type="title"/>
          </p:nvPr>
        </p:nvSpPr>
        <p:spPr>
          <a:xfrm>
            <a:off x="913795" y="609600"/>
            <a:ext cx="10353762" cy="970450"/>
          </a:xfrm>
        </p:spPr>
        <p:txBody>
          <a:bodyPr rtlCol="0"/>
          <a:lstStyle>
            <a:lvl1pPr>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p>
            <a:pPr rtl="0"/>
            <a:fld id="{64A9A6D6-ED6C-4059-8881-246F48921CB9}" type="datetime1">
              <a:rPr lang="zh-CN" altLang="en-US" noProof="0" smtClean="0"/>
              <a:t>2024/7/15</a:t>
            </a:fld>
            <a:endParaRPr lang="zh-CN" altLang="en-US" noProof="0"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p>
            <a:pPr rtl="0"/>
            <a:fld id="{E882D6A9-C393-42BA-899D-980611436B38}" type="datetime1">
              <a:rPr lang="zh-CN" altLang="en-US" noProof="0" smtClean="0"/>
              <a:t>2024/7/15</a:t>
            </a:fld>
            <a:endParaRPr lang="zh-CN" altLang="en-US" noProof="0"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4D4E2F3C-F6FF-4123-83A2-52AD329828E8}" type="datetime1">
              <a:rPr lang="zh-CN" altLang="en-US" noProof="0" smtClean="0"/>
              <a:t>2024/7/15</a:t>
            </a:fld>
            <a:endParaRPr lang="zh-CN" altLang="en-US" noProof="0"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855633" y="609600"/>
            <a:ext cx="6411924" cy="5080001"/>
          </a:xfrm>
        </p:spPr>
        <p:txBody>
          <a:bodyPr rtlCol="0">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2B761EBF-EC3D-40AD-A2AF-0B83A9BC8761}" type="datetime1">
              <a:rPr lang="zh-CN" altLang="en-US" noProof="0" smtClean="0"/>
              <a:t>2024/7/15</a:t>
            </a:fld>
            <a:endParaRPr lang="zh-CN" altLang="en-US" noProof="0"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pPr/>
              <a:t>‹#›</a:t>
            </a:fld>
            <a:endParaRPr lang="zh-CN" altLang="en-US" noProof="0"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pic>
        <p:nvPicPr>
          <p:cNvPr id="22" name="图片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标题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2490168C-97F9-485C-B61A-FB9CF372C0B8}" type="datetime1">
              <a:rPr lang="zh-CN" altLang="en-US" noProof="0" smtClean="0"/>
              <a:t>2024/7/15</a:t>
            </a:fld>
            <a:endParaRPr lang="zh-CN" altLang="en-US" noProof="0" dirty="0"/>
          </a:p>
        </p:txBody>
      </p:sp>
      <p:sp>
        <p:nvSpPr>
          <p:cNvPr id="6" name="页脚占位符 5"/>
          <p:cNvSpPr>
            <a:spLocks noGrp="1"/>
          </p:cNvSpPr>
          <p:nvPr>
            <p:ph type="ftr" sz="quarter" idx="11"/>
          </p:nvPr>
        </p:nvSpPr>
        <p:spPr/>
        <p:txBody>
          <a:bodyPr rtlCol="0"/>
          <a:lstStyle/>
          <a:p>
            <a:pPr algn="l"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Microsoft YaHei UI" panose="020B0503020204020204" pitchFamily="34" charset="-122"/>
                <a:ea typeface="Microsoft YaHei UI" panose="020B0503020204020204" pitchFamily="34" charset="-122"/>
              </a:defRPr>
            </a:lvl1pPr>
          </a:lstStyle>
          <a:p>
            <a:fld id="{2F66F3B4-29CF-4B27-AAED-5D9EF95DB219}" type="datetime1">
              <a:rPr lang="zh-CN" altLang="en-US" noProof="0" smtClean="0"/>
              <a:t>2024/7/15</a:t>
            </a:fld>
            <a:endParaRPr lang="zh-CN" altLang="en-US" noProof="0" dirty="0"/>
          </a:p>
        </p:txBody>
      </p:sp>
      <p:sp>
        <p:nvSpPr>
          <p:cNvPr id="5" name="页脚占位符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Microsoft YaHei UI" panose="020B0503020204020204" pitchFamily="34" charset="-122"/>
                <a:ea typeface="Microsoft YaHei UI" panose="020B0503020204020204" pitchFamily="34" charset="-122"/>
              </a:defRPr>
            </a:lvl1pPr>
          </a:lstStyle>
          <a:p>
            <a:fld id="{3A98EE3D-8CD1-4C3F-BD1C-C98C9596463C}" type="slidenum">
              <a:rPr lang="en-US" altLang="zh-CN" noProof="0" smtClean="0"/>
              <a:pPr/>
              <a:t>‹#›</a:t>
            </a:fld>
            <a:endParaRPr lang="zh-CN" altLang="en-US" noProof="0"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icrosoft YaHei UI" panose="020B0503020204020204" pitchFamily="34"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任意多边形(F)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dirty="0">
              <a:ln>
                <a:noFill/>
              </a:ln>
              <a:solidFill>
                <a:prstClr val="white"/>
              </a:solidFill>
              <a:effectLst/>
              <a:uLnTx/>
              <a:uFillTx/>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0D1F047C-C727-42A7-85C5-68C5AA1B1A93}"/>
              </a:ext>
            </a:extLst>
          </p:cNvPr>
          <p:cNvSpPr>
            <a:spLocks noGrp="1"/>
          </p:cNvSpPr>
          <p:nvPr>
            <p:ph type="ctrTitle"/>
          </p:nvPr>
        </p:nvSpPr>
        <p:spPr>
          <a:xfrm>
            <a:off x="7443332" y="1577009"/>
            <a:ext cx="3408368" cy="1709677"/>
          </a:xfrm>
        </p:spPr>
        <p:txBody>
          <a:bodyPr rtlCol="0">
            <a:normAutofit fontScale="90000"/>
          </a:bodyPr>
          <a:lstStyle/>
          <a:p>
            <a:pPr marL="0" marR="0" algn="just">
              <a:spcBef>
                <a:spcPts val="0"/>
              </a:spcBef>
              <a:spcAft>
                <a:spcPts val="0"/>
              </a:spcAft>
            </a:pPr>
            <a:r>
              <a:rPr lang="zh-CN" altLang="en-US" sz="4000" b="1" kern="100" dirty="0">
                <a:effectLst/>
                <a:latin typeface="宋体" panose="02010600030101010101" pitchFamily="2" charset="-122"/>
                <a:ea typeface="宋体" panose="02010600030101010101" pitchFamily="2" charset="-122"/>
                <a:cs typeface="Times New Roman" panose="02020603050405020304" pitchFamily="18" charset="0"/>
              </a:rPr>
              <a:t>实验三 回溯法</a:t>
            </a:r>
            <a:r>
              <a:rPr lang="en-US" altLang="zh-CN" sz="4000" b="1"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4000" b="1" kern="100" dirty="0">
                <a:effectLst/>
                <a:latin typeface="宋体" panose="02010600030101010101" pitchFamily="2" charset="-122"/>
                <a:ea typeface="宋体" panose="02010600030101010101" pitchFamily="2" charset="-122"/>
                <a:cs typeface="Times New Roman" panose="02020603050405020304" pitchFamily="18" charset="0"/>
              </a:rPr>
              <a:t>地图填色问题</a:t>
            </a:r>
            <a:endParaRPr lang="zh-CN" altLang="en-US" sz="2800" b="1" kern="100" dirty="0">
              <a:effectLst/>
              <a:latin typeface="Times New Roman" panose="02020603050405020304" pitchFamily="18" charset="0"/>
              <a:ea typeface="宋体" panose="02010600030101010101" pitchFamily="2" charset="-122"/>
            </a:endParaRPr>
          </a:p>
        </p:txBody>
      </p:sp>
      <p:sp>
        <p:nvSpPr>
          <p:cNvPr id="3" name="副标题 2">
            <a:extLst>
              <a:ext uri="{FF2B5EF4-FFF2-40B4-BE49-F238E27FC236}">
                <a16:creationId xmlns:a16="http://schemas.microsoft.com/office/drawing/2014/main" id="{DB93FB3F-A8D4-46D3-A1C6-C79C64563729}"/>
              </a:ext>
            </a:extLst>
          </p:cNvPr>
          <p:cNvSpPr>
            <a:spLocks noGrp="1"/>
          </p:cNvSpPr>
          <p:nvPr>
            <p:ph type="subTitle" idx="1"/>
          </p:nvPr>
        </p:nvSpPr>
        <p:spPr>
          <a:xfrm>
            <a:off x="7461531" y="3455365"/>
            <a:ext cx="3485072" cy="1026544"/>
          </a:xfrm>
        </p:spPr>
        <p:txBody>
          <a:bodyPr rtlCol="0">
            <a:normAutofit/>
          </a:bodyPr>
          <a:lstStyle/>
          <a:p>
            <a:pPr algn="l" rtl="0"/>
            <a:endParaRPr lang="en-US" altLang="zh-CN" sz="23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5DF23-2369-DBE7-580E-5E0B9CE28B99}"/>
              </a:ext>
            </a:extLst>
          </p:cNvPr>
          <p:cNvSpPr>
            <a:spLocks noGrp="1"/>
          </p:cNvSpPr>
          <p:nvPr>
            <p:ph type="title"/>
          </p:nvPr>
        </p:nvSpPr>
        <p:spPr/>
        <p:txBody>
          <a:bodyPr/>
          <a:lstStyle/>
          <a:p>
            <a:r>
              <a:rPr lang="zh-CN" altLang="en-US" dirty="0"/>
              <a:t>最大度优先（</a:t>
            </a:r>
            <a:r>
              <a:rPr lang="en-US" altLang="zh-CN" sz="4800" dirty="0">
                <a:ea typeface="宋体" charset="-122"/>
              </a:rPr>
              <a:t>DH)</a:t>
            </a:r>
            <a:endParaRPr lang="zh-CN" altLang="en-US" dirty="0"/>
          </a:p>
        </p:txBody>
      </p:sp>
      <p:pic>
        <p:nvPicPr>
          <p:cNvPr id="14" name="图片 13" descr="图示, 工程绘图&#10;&#10;描述已自动生成">
            <a:extLst>
              <a:ext uri="{FF2B5EF4-FFF2-40B4-BE49-F238E27FC236}">
                <a16:creationId xmlns:a16="http://schemas.microsoft.com/office/drawing/2014/main" id="{02E763A4-ED51-EBD3-F398-F3F9C6360700}"/>
              </a:ext>
            </a:extLst>
          </p:cNvPr>
          <p:cNvPicPr>
            <a:picLocks noChangeAspect="1"/>
          </p:cNvPicPr>
          <p:nvPr/>
        </p:nvPicPr>
        <p:blipFill>
          <a:blip r:embed="rId2"/>
          <a:stretch>
            <a:fillRect/>
          </a:stretch>
        </p:blipFill>
        <p:spPr>
          <a:xfrm>
            <a:off x="627740" y="2672033"/>
            <a:ext cx="2894155" cy="2597417"/>
          </a:xfrm>
          <a:prstGeom prst="rect">
            <a:avLst/>
          </a:prstGeom>
        </p:spPr>
      </p:pic>
      <p:pic>
        <p:nvPicPr>
          <p:cNvPr id="16" name="图片 15" descr="图片包含 室内, 照片, 桌子, 挂&#10;&#10;描述已自动生成">
            <a:extLst>
              <a:ext uri="{FF2B5EF4-FFF2-40B4-BE49-F238E27FC236}">
                <a16:creationId xmlns:a16="http://schemas.microsoft.com/office/drawing/2014/main" id="{C8D76F04-729D-ADE8-BA2C-3D121FC219DE}"/>
              </a:ext>
            </a:extLst>
          </p:cNvPr>
          <p:cNvPicPr>
            <a:picLocks noChangeAspect="1"/>
          </p:cNvPicPr>
          <p:nvPr/>
        </p:nvPicPr>
        <p:blipFill>
          <a:blip r:embed="rId3"/>
          <a:stretch>
            <a:fillRect/>
          </a:stretch>
        </p:blipFill>
        <p:spPr>
          <a:xfrm>
            <a:off x="3836504" y="2554525"/>
            <a:ext cx="8017565" cy="2714925"/>
          </a:xfrm>
          <a:prstGeom prst="rect">
            <a:avLst/>
          </a:prstGeom>
        </p:spPr>
      </p:pic>
    </p:spTree>
    <p:extLst>
      <p:ext uri="{BB962C8B-B14F-4D97-AF65-F5344CB8AC3E}">
        <p14:creationId xmlns:p14="http://schemas.microsoft.com/office/powerpoint/2010/main" val="107190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C10ED-9621-B0C7-AABD-F88CFC6D4D37}"/>
              </a:ext>
            </a:extLst>
          </p:cNvPr>
          <p:cNvSpPr>
            <a:spLocks noGrp="1"/>
          </p:cNvSpPr>
          <p:nvPr>
            <p:ph type="title"/>
          </p:nvPr>
        </p:nvSpPr>
        <p:spPr/>
        <p:txBody>
          <a:bodyPr/>
          <a:lstStyle/>
          <a:p>
            <a:r>
              <a:rPr lang="zh-CN" altLang="en-US" dirty="0"/>
              <a:t>最大度优先（</a:t>
            </a:r>
            <a:r>
              <a:rPr lang="en-US" altLang="zh-CN" sz="4800" dirty="0">
                <a:ea typeface="宋体" charset="-122"/>
              </a:rPr>
              <a:t>DH)</a:t>
            </a:r>
            <a:endParaRPr lang="zh-CN" altLang="en-US" dirty="0"/>
          </a:p>
        </p:txBody>
      </p:sp>
      <p:pic>
        <p:nvPicPr>
          <p:cNvPr id="9" name="图片 8">
            <a:extLst>
              <a:ext uri="{FF2B5EF4-FFF2-40B4-BE49-F238E27FC236}">
                <a16:creationId xmlns:a16="http://schemas.microsoft.com/office/drawing/2014/main" id="{514D1DDC-13D9-194B-D0E8-E0780537C5D5}"/>
              </a:ext>
            </a:extLst>
          </p:cNvPr>
          <p:cNvPicPr>
            <a:picLocks noChangeAspect="1"/>
          </p:cNvPicPr>
          <p:nvPr/>
        </p:nvPicPr>
        <p:blipFill>
          <a:blip r:embed="rId2"/>
          <a:stretch>
            <a:fillRect/>
          </a:stretch>
        </p:blipFill>
        <p:spPr>
          <a:xfrm>
            <a:off x="1790079" y="2407962"/>
            <a:ext cx="7963522" cy="3583105"/>
          </a:xfrm>
          <a:prstGeom prst="rect">
            <a:avLst/>
          </a:prstGeom>
        </p:spPr>
      </p:pic>
    </p:spTree>
    <p:extLst>
      <p:ext uri="{BB962C8B-B14F-4D97-AF65-F5344CB8AC3E}">
        <p14:creationId xmlns:p14="http://schemas.microsoft.com/office/powerpoint/2010/main" val="75799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最大度优先（</a:t>
            </a:r>
            <a:r>
              <a:rPr lang="en-US" altLang="zh-CN" sz="4800" dirty="0">
                <a:ea typeface="宋体" charset="-122"/>
              </a:rPr>
              <a:t>DH)</a:t>
            </a:r>
            <a:endParaRPr lang="zh-CN" altLang="en-US" dirty="0"/>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小规模数据集验证</a:t>
            </a:r>
          </a:p>
        </p:txBody>
      </p:sp>
      <p:pic>
        <p:nvPicPr>
          <p:cNvPr id="8" name="图片 7">
            <a:extLst>
              <a:ext uri="{FF2B5EF4-FFF2-40B4-BE49-F238E27FC236}">
                <a16:creationId xmlns:a16="http://schemas.microsoft.com/office/drawing/2014/main" id="{A5DA7880-69B5-9326-1E4E-B76EBAE8746C}"/>
              </a:ext>
            </a:extLst>
          </p:cNvPr>
          <p:cNvPicPr>
            <a:picLocks noChangeAspect="1"/>
          </p:cNvPicPr>
          <p:nvPr/>
        </p:nvPicPr>
        <p:blipFill>
          <a:blip r:embed="rId2"/>
          <a:stretch>
            <a:fillRect/>
          </a:stretch>
        </p:blipFill>
        <p:spPr>
          <a:xfrm>
            <a:off x="3509754" y="3227732"/>
            <a:ext cx="4606175" cy="1476789"/>
          </a:xfrm>
          <a:prstGeom prst="rect">
            <a:avLst/>
          </a:prstGeom>
        </p:spPr>
      </p:pic>
    </p:spTree>
    <p:extLst>
      <p:ext uri="{BB962C8B-B14F-4D97-AF65-F5344CB8AC3E}">
        <p14:creationId xmlns:p14="http://schemas.microsoft.com/office/powerpoint/2010/main" val="1576007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最大度优先（</a:t>
            </a:r>
            <a:r>
              <a:rPr lang="en-US" altLang="zh-CN" sz="4800" dirty="0">
                <a:ea typeface="宋体" charset="-122"/>
              </a:rPr>
              <a:t>DH)</a:t>
            </a:r>
            <a:endParaRPr lang="zh-CN" altLang="en-US" dirty="0"/>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大规模数据集测试</a:t>
            </a:r>
          </a:p>
        </p:txBody>
      </p:sp>
      <p:graphicFrame>
        <p:nvGraphicFramePr>
          <p:cNvPr id="4" name="内容占位符 4">
            <a:extLst>
              <a:ext uri="{FF2B5EF4-FFF2-40B4-BE49-F238E27FC236}">
                <a16:creationId xmlns:a16="http://schemas.microsoft.com/office/drawing/2014/main" id="{BD86E655-6193-44E8-342A-E45267AA561F}"/>
              </a:ext>
            </a:extLst>
          </p:cNvPr>
          <p:cNvGraphicFramePr>
            <a:graphicFrameLocks/>
          </p:cNvGraphicFramePr>
          <p:nvPr>
            <p:extLst>
              <p:ext uri="{D42A27DB-BD31-4B8C-83A1-F6EECF244321}">
                <p14:modId xmlns:p14="http://schemas.microsoft.com/office/powerpoint/2010/main" val="131582109"/>
              </p:ext>
            </p:extLst>
          </p:nvPr>
        </p:nvGraphicFramePr>
        <p:xfrm>
          <a:off x="2208858" y="2825816"/>
          <a:ext cx="7498591" cy="2236513"/>
        </p:xfrm>
        <a:graphic>
          <a:graphicData uri="http://schemas.openxmlformats.org/drawingml/2006/table">
            <a:tbl>
              <a:tblPr>
                <a:tableStyleId>{5C22544A-7EE6-4342-B048-85BDC9FD1C3A}</a:tableStyleId>
              </a:tblPr>
              <a:tblGrid>
                <a:gridCol w="1869458">
                  <a:extLst>
                    <a:ext uri="{9D8B030D-6E8A-4147-A177-3AD203B41FA5}">
                      <a16:colId xmlns:a16="http://schemas.microsoft.com/office/drawing/2014/main" val="1821299997"/>
                    </a:ext>
                  </a:extLst>
                </a:gridCol>
                <a:gridCol w="1869458">
                  <a:extLst>
                    <a:ext uri="{9D8B030D-6E8A-4147-A177-3AD203B41FA5}">
                      <a16:colId xmlns:a16="http://schemas.microsoft.com/office/drawing/2014/main" val="837248239"/>
                    </a:ext>
                  </a:extLst>
                </a:gridCol>
                <a:gridCol w="1874649">
                  <a:extLst>
                    <a:ext uri="{9D8B030D-6E8A-4147-A177-3AD203B41FA5}">
                      <a16:colId xmlns:a16="http://schemas.microsoft.com/office/drawing/2014/main" val="2818346721"/>
                    </a:ext>
                  </a:extLst>
                </a:gridCol>
                <a:gridCol w="1885026">
                  <a:extLst>
                    <a:ext uri="{9D8B030D-6E8A-4147-A177-3AD203B41FA5}">
                      <a16:colId xmlns:a16="http://schemas.microsoft.com/office/drawing/2014/main" val="2210960622"/>
                    </a:ext>
                  </a:extLst>
                </a:gridCol>
              </a:tblGrid>
              <a:tr h="584934">
                <a:tc gridSpan="4">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最大度优先（只找一个解）</a:t>
                      </a:r>
                      <a:endParaRPr lang="zh-CN" altLang="en-US" sz="2800" kern="100">
                        <a:effectLst/>
                        <a:latin typeface="Times New Roman" panose="02020603050405020304" pitchFamily="18" charset="0"/>
                      </a:endParaRP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3974819"/>
                  </a:ext>
                </a:extLst>
              </a:tr>
              <a:tr h="1066645">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地图</a:t>
                      </a:r>
                      <a:endParaRPr lang="zh-CN" alt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Le450_5a</a:t>
                      </a:r>
                      <a:endParaRPr 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Le450_15b</a:t>
                      </a:r>
                      <a:endParaRPr 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Le450_25a</a:t>
                      </a:r>
                      <a:endParaRPr lang="en-US" sz="2800" kern="100">
                        <a:effectLst/>
                        <a:latin typeface="Times New Roman" panose="02020603050405020304" pitchFamily="18" charset="0"/>
                      </a:endParaRPr>
                    </a:p>
                  </a:txBody>
                  <a:tcPr marL="68580" marR="68580"/>
                </a:tc>
                <a:extLst>
                  <a:ext uri="{0D108BD9-81ED-4DB2-BD59-A6C34878D82A}">
                    <a16:rowId xmlns:a16="http://schemas.microsoft.com/office/drawing/2014/main" val="2679988175"/>
                  </a:ext>
                </a:extLst>
              </a:tr>
              <a:tr h="584934">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时间</a:t>
                      </a:r>
                      <a:r>
                        <a:rPr lang="en-US" altLang="zh-CN" sz="2800" b="1" kern="100">
                          <a:effectLst/>
                          <a:latin typeface="宋体" panose="02010600030101010101" pitchFamily="2" charset="-122"/>
                          <a:ea typeface="宋体" panose="02010600030101010101" pitchFamily="2" charset="-122"/>
                        </a:rPr>
                        <a:t>/</a:t>
                      </a:r>
                      <a:r>
                        <a:rPr lang="en-US" sz="2800" b="1" kern="100">
                          <a:effectLst/>
                          <a:latin typeface="宋体" panose="02010600030101010101" pitchFamily="2" charset="-122"/>
                          <a:ea typeface="宋体" panose="02010600030101010101" pitchFamily="2" charset="-122"/>
                        </a:rPr>
                        <a:t>s</a:t>
                      </a:r>
                      <a:endParaRPr 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a:t>
                      </a:r>
                      <a:endParaRPr lang="zh-CN" alt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a:t>
                      </a:r>
                      <a:endParaRPr lang="zh-CN" alt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2800" b="1" kern="100" dirty="0">
                          <a:effectLst/>
                          <a:latin typeface="宋体" panose="02010600030101010101" pitchFamily="2" charset="-122"/>
                          <a:ea typeface="宋体" panose="02010600030101010101" pitchFamily="2" charset="-122"/>
                        </a:rPr>
                        <a:t>0.001</a:t>
                      </a:r>
                      <a:endParaRPr lang="zh-CN" altLang="en-US" sz="2800" kern="100" dirty="0">
                        <a:effectLst/>
                        <a:latin typeface="Times New Roman" panose="02020603050405020304" pitchFamily="18" charset="0"/>
                      </a:endParaRPr>
                    </a:p>
                  </a:txBody>
                  <a:tcPr marL="68580" marR="68580"/>
                </a:tc>
                <a:extLst>
                  <a:ext uri="{0D108BD9-81ED-4DB2-BD59-A6C34878D82A}">
                    <a16:rowId xmlns:a16="http://schemas.microsoft.com/office/drawing/2014/main" val="2065567533"/>
                  </a:ext>
                </a:extLst>
              </a:tr>
            </a:tbl>
          </a:graphicData>
        </a:graphic>
      </p:graphicFrame>
    </p:spTree>
    <p:extLst>
      <p:ext uri="{BB962C8B-B14F-4D97-AF65-F5344CB8AC3E}">
        <p14:creationId xmlns:p14="http://schemas.microsoft.com/office/powerpoint/2010/main" val="116467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最少可选颜色优先（</a:t>
            </a:r>
            <a:r>
              <a:rPr lang="en-US" altLang="zh-CN" sz="4800" dirty="0">
                <a:ea typeface="宋体" charset="-122"/>
              </a:rPr>
              <a:t>MRV)</a:t>
            </a:r>
            <a:endParaRPr lang="zh-CN" altLang="en-US" dirty="0"/>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4171950"/>
          </a:xfrm>
        </p:spPr>
        <p:txBody>
          <a:bodyPr/>
          <a:lstStyle/>
          <a:p>
            <a:r>
              <a:rPr lang="zh-CN" altLang="en-US" dirty="0"/>
              <a:t>优先选择剩余可用颜色最少的区域进行填色，这样可以减少剩余可用颜色最多的地区需要尝试不同颜色的次数，即减少分支</a:t>
            </a:r>
            <a:endParaRPr lang="en-US" altLang="zh-CN" dirty="0"/>
          </a:p>
          <a:p>
            <a:endParaRPr lang="en-US" altLang="zh-CN" dirty="0"/>
          </a:p>
          <a:p>
            <a:endParaRPr lang="en-US" altLang="zh-CN" dirty="0"/>
          </a:p>
          <a:p>
            <a:endParaRPr lang="en-US" altLang="zh-CN" dirty="0"/>
          </a:p>
          <a:p>
            <a:endParaRPr lang="en-US" altLang="zh-CN" dirty="0"/>
          </a:p>
          <a:p>
            <a:r>
              <a:rPr lang="zh-CN" altLang="en-US" dirty="0"/>
              <a:t>优先处理当前可选颜色最少的节点，这些节点处于更受限的状态，解决它们可能更快导致不可行解，从而提前剪枝。</a:t>
            </a:r>
            <a:endParaRPr lang="en-US" altLang="zh-CN" dirty="0"/>
          </a:p>
        </p:txBody>
      </p:sp>
      <p:pic>
        <p:nvPicPr>
          <p:cNvPr id="4" name="Picture 4" descr="australia-most-constrained-variable">
            <a:extLst>
              <a:ext uri="{FF2B5EF4-FFF2-40B4-BE49-F238E27FC236}">
                <a16:creationId xmlns:a16="http://schemas.microsoft.com/office/drawing/2014/main" id="{AF8FECC3-5965-18BA-9C9A-04429AED4F67}"/>
              </a:ext>
            </a:extLst>
          </p:cNvPr>
          <p:cNvPicPr>
            <a:picLocks noChangeAspect="1" noChangeArrowheads="1"/>
          </p:cNvPicPr>
          <p:nvPr/>
        </p:nvPicPr>
        <p:blipFill>
          <a:blip r:embed="rId2" cstate="print"/>
          <a:srcRect/>
          <a:stretch>
            <a:fillRect/>
          </a:stretch>
        </p:blipFill>
        <p:spPr bwMode="auto">
          <a:xfrm>
            <a:off x="2158891" y="3317056"/>
            <a:ext cx="7602846" cy="1233535"/>
          </a:xfrm>
          <a:prstGeom prst="rect">
            <a:avLst/>
          </a:prstGeom>
          <a:noFill/>
          <a:ln w="9525">
            <a:noFill/>
            <a:miter lim="800000"/>
            <a:headEnd/>
            <a:tailEnd/>
          </a:ln>
        </p:spPr>
      </p:pic>
    </p:spTree>
    <p:extLst>
      <p:ext uri="{BB962C8B-B14F-4D97-AF65-F5344CB8AC3E}">
        <p14:creationId xmlns:p14="http://schemas.microsoft.com/office/powerpoint/2010/main" val="1502619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最少可选颜色优先（</a:t>
            </a:r>
            <a:r>
              <a:rPr lang="en-US" altLang="zh-CN" sz="4800" dirty="0">
                <a:ea typeface="宋体" charset="-122"/>
              </a:rPr>
              <a:t>MRV)</a:t>
            </a:r>
            <a:endParaRPr lang="zh-CN" altLang="en-US" dirty="0"/>
          </a:p>
        </p:txBody>
      </p:sp>
      <p:pic>
        <p:nvPicPr>
          <p:cNvPr id="7" name="图片 6" descr="图示, 工程绘图&#10;&#10;描述已自动生成">
            <a:extLst>
              <a:ext uri="{FF2B5EF4-FFF2-40B4-BE49-F238E27FC236}">
                <a16:creationId xmlns:a16="http://schemas.microsoft.com/office/drawing/2014/main" id="{EB70A68D-BBA4-92F4-3D93-E662B8C5E366}"/>
              </a:ext>
            </a:extLst>
          </p:cNvPr>
          <p:cNvPicPr>
            <a:picLocks noChangeAspect="1"/>
          </p:cNvPicPr>
          <p:nvPr/>
        </p:nvPicPr>
        <p:blipFill>
          <a:blip r:embed="rId2"/>
          <a:stretch>
            <a:fillRect/>
          </a:stretch>
        </p:blipFill>
        <p:spPr>
          <a:xfrm>
            <a:off x="681882" y="2608519"/>
            <a:ext cx="2876327" cy="2581417"/>
          </a:xfrm>
          <a:prstGeom prst="rect">
            <a:avLst/>
          </a:prstGeom>
        </p:spPr>
      </p:pic>
      <p:pic>
        <p:nvPicPr>
          <p:cNvPr id="9" name="图片 8" descr="图片包含 室内, 物体, 桌子, 照片&#10;&#10;描述已自动生成">
            <a:extLst>
              <a:ext uri="{FF2B5EF4-FFF2-40B4-BE49-F238E27FC236}">
                <a16:creationId xmlns:a16="http://schemas.microsoft.com/office/drawing/2014/main" id="{42FC7BE0-85BF-A7D3-2187-C6AB4AFA42AB}"/>
              </a:ext>
            </a:extLst>
          </p:cNvPr>
          <p:cNvPicPr>
            <a:picLocks noChangeAspect="1"/>
          </p:cNvPicPr>
          <p:nvPr/>
        </p:nvPicPr>
        <p:blipFill>
          <a:blip r:embed="rId3"/>
          <a:stretch>
            <a:fillRect/>
          </a:stretch>
        </p:blipFill>
        <p:spPr>
          <a:xfrm>
            <a:off x="3902765" y="2471733"/>
            <a:ext cx="7739270" cy="2718203"/>
          </a:xfrm>
          <a:prstGeom prst="rect">
            <a:avLst/>
          </a:prstGeom>
        </p:spPr>
      </p:pic>
    </p:spTree>
    <p:extLst>
      <p:ext uri="{BB962C8B-B14F-4D97-AF65-F5344CB8AC3E}">
        <p14:creationId xmlns:p14="http://schemas.microsoft.com/office/powerpoint/2010/main" val="18639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最少可选颜色优先（</a:t>
            </a:r>
            <a:r>
              <a:rPr lang="en-US" altLang="zh-CN" sz="4800" dirty="0">
                <a:ea typeface="宋体" charset="-122"/>
              </a:rPr>
              <a:t>MRV)</a:t>
            </a:r>
            <a:endParaRPr lang="zh-CN" altLang="en-US" dirty="0"/>
          </a:p>
        </p:txBody>
      </p:sp>
      <p:pic>
        <p:nvPicPr>
          <p:cNvPr id="6" name="图片 5">
            <a:extLst>
              <a:ext uri="{FF2B5EF4-FFF2-40B4-BE49-F238E27FC236}">
                <a16:creationId xmlns:a16="http://schemas.microsoft.com/office/drawing/2014/main" id="{5F77850F-3CDE-0F8B-F969-7FC3670325AB}"/>
              </a:ext>
            </a:extLst>
          </p:cNvPr>
          <p:cNvPicPr>
            <a:picLocks noChangeAspect="1"/>
          </p:cNvPicPr>
          <p:nvPr/>
        </p:nvPicPr>
        <p:blipFill>
          <a:blip r:embed="rId2"/>
          <a:stretch>
            <a:fillRect/>
          </a:stretch>
        </p:blipFill>
        <p:spPr>
          <a:xfrm>
            <a:off x="1599638" y="2324100"/>
            <a:ext cx="8982075" cy="3924300"/>
          </a:xfrm>
          <a:prstGeom prst="rect">
            <a:avLst/>
          </a:prstGeom>
        </p:spPr>
      </p:pic>
    </p:spTree>
    <p:extLst>
      <p:ext uri="{BB962C8B-B14F-4D97-AF65-F5344CB8AC3E}">
        <p14:creationId xmlns:p14="http://schemas.microsoft.com/office/powerpoint/2010/main" val="86528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最少可选颜色优先（</a:t>
            </a:r>
            <a:r>
              <a:rPr lang="en-US" altLang="zh-CN" sz="4800" dirty="0">
                <a:ea typeface="宋体" charset="-122"/>
              </a:rPr>
              <a:t>MRV)</a:t>
            </a:r>
            <a:endParaRPr lang="zh-CN" altLang="en-US" dirty="0"/>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小规模数据集验证</a:t>
            </a:r>
          </a:p>
        </p:txBody>
      </p:sp>
      <p:pic>
        <p:nvPicPr>
          <p:cNvPr id="8" name="图片 7">
            <a:extLst>
              <a:ext uri="{FF2B5EF4-FFF2-40B4-BE49-F238E27FC236}">
                <a16:creationId xmlns:a16="http://schemas.microsoft.com/office/drawing/2014/main" id="{A5DA7880-69B5-9326-1E4E-B76EBAE8746C}"/>
              </a:ext>
            </a:extLst>
          </p:cNvPr>
          <p:cNvPicPr>
            <a:picLocks noChangeAspect="1"/>
          </p:cNvPicPr>
          <p:nvPr/>
        </p:nvPicPr>
        <p:blipFill>
          <a:blip r:embed="rId2"/>
          <a:stretch>
            <a:fillRect/>
          </a:stretch>
        </p:blipFill>
        <p:spPr>
          <a:xfrm>
            <a:off x="3509754" y="3227732"/>
            <a:ext cx="4606175" cy="1476789"/>
          </a:xfrm>
          <a:prstGeom prst="rect">
            <a:avLst/>
          </a:prstGeom>
        </p:spPr>
      </p:pic>
    </p:spTree>
    <p:extLst>
      <p:ext uri="{BB962C8B-B14F-4D97-AF65-F5344CB8AC3E}">
        <p14:creationId xmlns:p14="http://schemas.microsoft.com/office/powerpoint/2010/main" val="4270854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最少可选颜色优先（</a:t>
            </a:r>
            <a:r>
              <a:rPr lang="en-US" altLang="zh-CN" sz="4800" dirty="0">
                <a:ea typeface="宋体" charset="-122"/>
              </a:rPr>
              <a:t>MRV)</a:t>
            </a:r>
            <a:endParaRPr lang="zh-CN" altLang="en-US" dirty="0"/>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大规模数据集测试</a:t>
            </a:r>
          </a:p>
        </p:txBody>
      </p:sp>
      <p:graphicFrame>
        <p:nvGraphicFramePr>
          <p:cNvPr id="4" name="内容占位符 4">
            <a:extLst>
              <a:ext uri="{FF2B5EF4-FFF2-40B4-BE49-F238E27FC236}">
                <a16:creationId xmlns:a16="http://schemas.microsoft.com/office/drawing/2014/main" id="{BD86E655-6193-44E8-342A-E45267AA561F}"/>
              </a:ext>
            </a:extLst>
          </p:cNvPr>
          <p:cNvGraphicFramePr>
            <a:graphicFrameLocks/>
          </p:cNvGraphicFramePr>
          <p:nvPr>
            <p:extLst>
              <p:ext uri="{D42A27DB-BD31-4B8C-83A1-F6EECF244321}">
                <p14:modId xmlns:p14="http://schemas.microsoft.com/office/powerpoint/2010/main" val="1952679795"/>
              </p:ext>
            </p:extLst>
          </p:nvPr>
        </p:nvGraphicFramePr>
        <p:xfrm>
          <a:off x="2208858" y="2825816"/>
          <a:ext cx="7498591" cy="2236513"/>
        </p:xfrm>
        <a:graphic>
          <a:graphicData uri="http://schemas.openxmlformats.org/drawingml/2006/table">
            <a:tbl>
              <a:tblPr>
                <a:tableStyleId>{5C22544A-7EE6-4342-B048-85BDC9FD1C3A}</a:tableStyleId>
              </a:tblPr>
              <a:tblGrid>
                <a:gridCol w="1869458">
                  <a:extLst>
                    <a:ext uri="{9D8B030D-6E8A-4147-A177-3AD203B41FA5}">
                      <a16:colId xmlns:a16="http://schemas.microsoft.com/office/drawing/2014/main" val="1821299997"/>
                    </a:ext>
                  </a:extLst>
                </a:gridCol>
                <a:gridCol w="1869458">
                  <a:extLst>
                    <a:ext uri="{9D8B030D-6E8A-4147-A177-3AD203B41FA5}">
                      <a16:colId xmlns:a16="http://schemas.microsoft.com/office/drawing/2014/main" val="837248239"/>
                    </a:ext>
                  </a:extLst>
                </a:gridCol>
                <a:gridCol w="1874649">
                  <a:extLst>
                    <a:ext uri="{9D8B030D-6E8A-4147-A177-3AD203B41FA5}">
                      <a16:colId xmlns:a16="http://schemas.microsoft.com/office/drawing/2014/main" val="2818346721"/>
                    </a:ext>
                  </a:extLst>
                </a:gridCol>
                <a:gridCol w="1885026">
                  <a:extLst>
                    <a:ext uri="{9D8B030D-6E8A-4147-A177-3AD203B41FA5}">
                      <a16:colId xmlns:a16="http://schemas.microsoft.com/office/drawing/2014/main" val="2210960622"/>
                    </a:ext>
                  </a:extLst>
                </a:gridCol>
              </a:tblGrid>
              <a:tr h="584934">
                <a:tc gridSpan="4">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最少可选颜色优先（只找一个解）</a:t>
                      </a:r>
                      <a:endParaRPr lang="zh-CN" altLang="en-US" sz="2800" kern="100">
                        <a:effectLst/>
                        <a:latin typeface="Times New Roman" panose="02020603050405020304" pitchFamily="18" charset="0"/>
                      </a:endParaRP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3974819"/>
                  </a:ext>
                </a:extLst>
              </a:tr>
              <a:tr h="1066645">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地图</a:t>
                      </a:r>
                      <a:endParaRPr lang="zh-CN" alt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Le450_5a</a:t>
                      </a:r>
                      <a:endParaRPr 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Le450_15b</a:t>
                      </a:r>
                      <a:endParaRPr 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Le450_25a</a:t>
                      </a:r>
                      <a:endParaRPr lang="en-US" sz="2800" kern="100">
                        <a:effectLst/>
                        <a:latin typeface="Times New Roman" panose="02020603050405020304" pitchFamily="18" charset="0"/>
                      </a:endParaRPr>
                    </a:p>
                  </a:txBody>
                  <a:tcPr marL="68580" marR="68580"/>
                </a:tc>
                <a:extLst>
                  <a:ext uri="{0D108BD9-81ED-4DB2-BD59-A6C34878D82A}">
                    <a16:rowId xmlns:a16="http://schemas.microsoft.com/office/drawing/2014/main" val="2679988175"/>
                  </a:ext>
                </a:extLst>
              </a:tr>
              <a:tr h="584934">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时间</a:t>
                      </a:r>
                      <a:r>
                        <a:rPr lang="en-US" altLang="zh-CN" sz="2800" b="1" kern="100">
                          <a:effectLst/>
                          <a:latin typeface="宋体" panose="02010600030101010101" pitchFamily="2" charset="-122"/>
                          <a:ea typeface="宋体" panose="02010600030101010101" pitchFamily="2" charset="-122"/>
                        </a:rPr>
                        <a:t>/</a:t>
                      </a:r>
                      <a:r>
                        <a:rPr lang="en-US" sz="2800" b="1" kern="100">
                          <a:effectLst/>
                          <a:latin typeface="宋体" panose="02010600030101010101" pitchFamily="2" charset="-122"/>
                          <a:ea typeface="宋体" panose="02010600030101010101" pitchFamily="2" charset="-122"/>
                        </a:rPr>
                        <a:t>s</a:t>
                      </a:r>
                      <a:endParaRPr 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2800" b="1" kern="100" dirty="0">
                          <a:effectLst/>
                          <a:latin typeface="宋体" panose="02010600030101010101" pitchFamily="2" charset="-122"/>
                          <a:ea typeface="宋体" panose="02010600030101010101" pitchFamily="2" charset="-122"/>
                        </a:rPr>
                        <a:t>6.835000</a:t>
                      </a:r>
                      <a:endParaRPr lang="zh-CN" altLang="en-US" sz="2800" kern="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a:t>
                      </a:r>
                      <a:endParaRPr lang="zh-CN" alt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2800" b="1" kern="100" dirty="0">
                          <a:effectLst/>
                          <a:latin typeface="宋体" panose="02010600030101010101" pitchFamily="2" charset="-122"/>
                          <a:ea typeface="宋体" panose="02010600030101010101" pitchFamily="2" charset="-122"/>
                        </a:rPr>
                        <a:t>0.014000</a:t>
                      </a:r>
                      <a:endParaRPr lang="zh-CN" altLang="en-US" sz="2800" kern="100" dirty="0">
                        <a:effectLst/>
                        <a:latin typeface="Times New Roman" panose="02020603050405020304" pitchFamily="18" charset="0"/>
                      </a:endParaRPr>
                    </a:p>
                  </a:txBody>
                  <a:tcPr marL="68580" marR="68580"/>
                </a:tc>
                <a:extLst>
                  <a:ext uri="{0D108BD9-81ED-4DB2-BD59-A6C34878D82A}">
                    <a16:rowId xmlns:a16="http://schemas.microsoft.com/office/drawing/2014/main" val="2065567533"/>
                  </a:ext>
                </a:extLst>
              </a:tr>
            </a:tbl>
          </a:graphicData>
        </a:graphic>
      </p:graphicFrame>
    </p:spTree>
    <p:extLst>
      <p:ext uri="{BB962C8B-B14F-4D97-AF65-F5344CB8AC3E}">
        <p14:creationId xmlns:p14="http://schemas.microsoft.com/office/powerpoint/2010/main" val="103589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最大度</a:t>
            </a:r>
            <a:r>
              <a:rPr lang="en-US" altLang="zh-CN" dirty="0"/>
              <a:t>+</a:t>
            </a:r>
            <a:r>
              <a:rPr lang="zh-CN" altLang="en-US" dirty="0"/>
              <a:t>最少可选颜色优先</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大规模数据集测试</a:t>
            </a:r>
          </a:p>
        </p:txBody>
      </p:sp>
      <p:graphicFrame>
        <p:nvGraphicFramePr>
          <p:cNvPr id="4" name="内容占位符 4">
            <a:extLst>
              <a:ext uri="{FF2B5EF4-FFF2-40B4-BE49-F238E27FC236}">
                <a16:creationId xmlns:a16="http://schemas.microsoft.com/office/drawing/2014/main" id="{BD86E655-6193-44E8-342A-E45267AA561F}"/>
              </a:ext>
            </a:extLst>
          </p:cNvPr>
          <p:cNvGraphicFramePr>
            <a:graphicFrameLocks/>
          </p:cNvGraphicFramePr>
          <p:nvPr>
            <p:extLst>
              <p:ext uri="{D42A27DB-BD31-4B8C-83A1-F6EECF244321}">
                <p14:modId xmlns:p14="http://schemas.microsoft.com/office/powerpoint/2010/main" val="3217842737"/>
              </p:ext>
            </p:extLst>
          </p:nvPr>
        </p:nvGraphicFramePr>
        <p:xfrm>
          <a:off x="2208858" y="2825816"/>
          <a:ext cx="7498359" cy="2263019"/>
        </p:xfrm>
        <a:graphic>
          <a:graphicData uri="http://schemas.openxmlformats.org/drawingml/2006/table">
            <a:tbl>
              <a:tblPr>
                <a:tableStyleId>{5C22544A-7EE6-4342-B048-85BDC9FD1C3A}</a:tableStyleId>
              </a:tblPr>
              <a:tblGrid>
                <a:gridCol w="1869400">
                  <a:extLst>
                    <a:ext uri="{9D8B030D-6E8A-4147-A177-3AD203B41FA5}">
                      <a16:colId xmlns:a16="http://schemas.microsoft.com/office/drawing/2014/main" val="1821299997"/>
                    </a:ext>
                  </a:extLst>
                </a:gridCol>
                <a:gridCol w="1869400">
                  <a:extLst>
                    <a:ext uri="{9D8B030D-6E8A-4147-A177-3AD203B41FA5}">
                      <a16:colId xmlns:a16="http://schemas.microsoft.com/office/drawing/2014/main" val="837248239"/>
                    </a:ext>
                  </a:extLst>
                </a:gridCol>
                <a:gridCol w="1874591">
                  <a:extLst>
                    <a:ext uri="{9D8B030D-6E8A-4147-A177-3AD203B41FA5}">
                      <a16:colId xmlns:a16="http://schemas.microsoft.com/office/drawing/2014/main" val="2818346721"/>
                    </a:ext>
                  </a:extLst>
                </a:gridCol>
                <a:gridCol w="1884968">
                  <a:extLst>
                    <a:ext uri="{9D8B030D-6E8A-4147-A177-3AD203B41FA5}">
                      <a16:colId xmlns:a16="http://schemas.microsoft.com/office/drawing/2014/main" val="2210960622"/>
                    </a:ext>
                  </a:extLst>
                </a:gridCol>
              </a:tblGrid>
              <a:tr h="610081">
                <a:tc gridSpan="4">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最大度</a:t>
                      </a:r>
                      <a:r>
                        <a:rPr lang="en-US" altLang="zh-CN" sz="2800" b="1" kern="100">
                          <a:effectLst/>
                          <a:latin typeface="宋体" panose="02010600030101010101" pitchFamily="2" charset="-122"/>
                          <a:ea typeface="宋体" panose="02010600030101010101" pitchFamily="2" charset="-122"/>
                        </a:rPr>
                        <a:t>+</a:t>
                      </a:r>
                      <a:r>
                        <a:rPr lang="zh-CN" altLang="en-US" sz="2800" b="1" kern="100">
                          <a:effectLst/>
                          <a:latin typeface="宋体" panose="02010600030101010101" pitchFamily="2" charset="-122"/>
                          <a:ea typeface="宋体" panose="02010600030101010101" pitchFamily="2" charset="-122"/>
                        </a:rPr>
                        <a:t>最少可选颜色优先（只找一个解）</a:t>
                      </a:r>
                      <a:endParaRPr lang="zh-CN" altLang="en-US" sz="2800" kern="100">
                        <a:effectLst/>
                        <a:latin typeface="Times New Roman" panose="02020603050405020304" pitchFamily="18" charset="0"/>
                      </a:endParaRP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3974819"/>
                  </a:ext>
                </a:extLst>
              </a:tr>
              <a:tr h="1112502">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地图</a:t>
                      </a:r>
                      <a:endParaRPr lang="zh-CN" alt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Le450_5a</a:t>
                      </a:r>
                      <a:endParaRPr 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Le450_15b</a:t>
                      </a:r>
                      <a:endParaRPr 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Le450_25a</a:t>
                      </a:r>
                      <a:endParaRPr lang="en-US" sz="2800" kern="100">
                        <a:effectLst/>
                        <a:latin typeface="Times New Roman" panose="02020603050405020304" pitchFamily="18" charset="0"/>
                      </a:endParaRPr>
                    </a:p>
                  </a:txBody>
                  <a:tcPr marL="68580" marR="68580"/>
                </a:tc>
                <a:extLst>
                  <a:ext uri="{0D108BD9-81ED-4DB2-BD59-A6C34878D82A}">
                    <a16:rowId xmlns:a16="http://schemas.microsoft.com/office/drawing/2014/main" val="2679988175"/>
                  </a:ext>
                </a:extLst>
              </a:tr>
              <a:tr h="540436">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时间</a:t>
                      </a:r>
                      <a:r>
                        <a:rPr lang="en-US" altLang="zh-CN" sz="2800" b="1" kern="100">
                          <a:effectLst/>
                          <a:latin typeface="宋体" panose="02010600030101010101" pitchFamily="2" charset="-122"/>
                          <a:ea typeface="宋体" panose="02010600030101010101" pitchFamily="2" charset="-122"/>
                        </a:rPr>
                        <a:t>/</a:t>
                      </a:r>
                      <a:r>
                        <a:rPr lang="en-US" sz="2800" b="1" kern="100">
                          <a:effectLst/>
                          <a:latin typeface="宋体" panose="02010600030101010101" pitchFamily="2" charset="-122"/>
                          <a:ea typeface="宋体" panose="02010600030101010101" pitchFamily="2" charset="-122"/>
                        </a:rPr>
                        <a:t>s</a:t>
                      </a:r>
                      <a:endParaRPr 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2800" b="1" kern="100">
                          <a:effectLst/>
                          <a:latin typeface="宋体" panose="02010600030101010101" pitchFamily="2" charset="-122"/>
                          <a:ea typeface="宋体" panose="02010600030101010101" pitchFamily="2" charset="-122"/>
                        </a:rPr>
                        <a:t>7.367000</a:t>
                      </a:r>
                      <a:endParaRPr lang="zh-CN" alt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a:t>
                      </a:r>
                      <a:endParaRPr lang="zh-CN" altLang="en-US" sz="28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2800" b="1" kern="100" dirty="0">
                          <a:effectLst/>
                          <a:latin typeface="宋体" panose="02010600030101010101" pitchFamily="2" charset="-122"/>
                          <a:ea typeface="宋体" panose="02010600030101010101" pitchFamily="2" charset="-122"/>
                        </a:rPr>
                        <a:t>0.026000</a:t>
                      </a:r>
                      <a:endParaRPr lang="zh-CN" altLang="en-US" sz="2800" kern="100" dirty="0">
                        <a:effectLst/>
                        <a:latin typeface="Times New Roman" panose="02020603050405020304" pitchFamily="18" charset="0"/>
                      </a:endParaRPr>
                    </a:p>
                  </a:txBody>
                  <a:tcPr marL="68580" marR="68580"/>
                </a:tc>
                <a:extLst>
                  <a:ext uri="{0D108BD9-81ED-4DB2-BD59-A6C34878D82A}">
                    <a16:rowId xmlns:a16="http://schemas.microsoft.com/office/drawing/2014/main" val="2065567533"/>
                  </a:ext>
                </a:extLst>
              </a:tr>
            </a:tbl>
          </a:graphicData>
        </a:graphic>
      </p:graphicFrame>
    </p:spTree>
    <p:extLst>
      <p:ext uri="{BB962C8B-B14F-4D97-AF65-F5344CB8AC3E}">
        <p14:creationId xmlns:p14="http://schemas.microsoft.com/office/powerpoint/2010/main" val="278384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E6498-AD92-7DEA-EEDA-1D59C049F346}"/>
              </a:ext>
            </a:extLst>
          </p:cNvPr>
          <p:cNvSpPr>
            <a:spLocks noGrp="1"/>
          </p:cNvSpPr>
          <p:nvPr>
            <p:ph type="title"/>
          </p:nvPr>
        </p:nvSpPr>
        <p:spPr/>
        <p:txBody>
          <a:bodyPr/>
          <a:lstStyle/>
          <a:p>
            <a:r>
              <a:rPr lang="zh-CN" altLang="en-US" dirty="0"/>
              <a:t>问题描述</a:t>
            </a:r>
          </a:p>
        </p:txBody>
      </p:sp>
      <p:sp>
        <p:nvSpPr>
          <p:cNvPr id="9" name="内容占位符 2">
            <a:extLst>
              <a:ext uri="{FF2B5EF4-FFF2-40B4-BE49-F238E27FC236}">
                <a16:creationId xmlns:a16="http://schemas.microsoft.com/office/drawing/2014/main" id="{60415472-AFC1-9B00-F5E4-8BF4399823D1}"/>
              </a:ext>
            </a:extLst>
          </p:cNvPr>
          <p:cNvSpPr txBox="1">
            <a:spLocks/>
          </p:cNvSpPr>
          <p:nvPr/>
        </p:nvSpPr>
        <p:spPr>
          <a:xfrm>
            <a:off x="1712695" y="1939667"/>
            <a:ext cx="8604121" cy="3622672"/>
          </a:xfrm>
          <a:prstGeom prst="rect">
            <a:avLst/>
          </a:prstGeom>
        </p:spPr>
        <p:txBody>
          <a:bodyPr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zh-CN" altLang="en-US" dirty="0"/>
              <a:t>对一个地图中每一个块涂色，保证相邻块的涂色不同</a:t>
            </a:r>
            <a:endParaRPr lang="en-US" altLang="zh-CN" dirty="0"/>
          </a:p>
          <a:p>
            <a:endParaRPr lang="en-US" altLang="zh-CN" dirty="0"/>
          </a:p>
          <a:p>
            <a:r>
              <a:rPr lang="zh-CN" altLang="en-US" dirty="0"/>
              <a:t>图描述：对一个无向图中每一个顶点涂色，保证相邻顶点的涂色不同</a:t>
            </a:r>
            <a:endParaRPr lang="en-US" altLang="zh-CN" dirty="0"/>
          </a:p>
          <a:p>
            <a:pPr marL="36900" indent="0">
              <a:buNone/>
            </a:pPr>
            <a:endParaRPr lang="en-US" altLang="zh-CN" dirty="0"/>
          </a:p>
        </p:txBody>
      </p:sp>
      <p:pic>
        <p:nvPicPr>
          <p:cNvPr id="5" name="图片 4">
            <a:extLst>
              <a:ext uri="{FF2B5EF4-FFF2-40B4-BE49-F238E27FC236}">
                <a16:creationId xmlns:a16="http://schemas.microsoft.com/office/drawing/2014/main" id="{C17DCE53-A7C4-4D8E-59F5-FB5177F0C4FA}"/>
              </a:ext>
            </a:extLst>
          </p:cNvPr>
          <p:cNvPicPr>
            <a:picLocks noChangeAspect="1"/>
          </p:cNvPicPr>
          <p:nvPr/>
        </p:nvPicPr>
        <p:blipFill>
          <a:blip r:embed="rId2"/>
          <a:stretch>
            <a:fillRect/>
          </a:stretch>
        </p:blipFill>
        <p:spPr>
          <a:xfrm>
            <a:off x="3852094" y="3993687"/>
            <a:ext cx="4477164" cy="2511681"/>
          </a:xfrm>
          <a:prstGeom prst="rect">
            <a:avLst/>
          </a:prstGeom>
        </p:spPr>
      </p:pic>
    </p:spTree>
    <p:extLst>
      <p:ext uri="{BB962C8B-B14F-4D97-AF65-F5344CB8AC3E}">
        <p14:creationId xmlns:p14="http://schemas.microsoft.com/office/powerpoint/2010/main" val="2813738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向前探测剪枝</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p:txBody>
          <a:bodyPr/>
          <a:lstStyle/>
          <a:p>
            <a:r>
              <a:rPr lang="zh-CN" altLang="en-US" dirty="0"/>
              <a:t>当某节点选择了一个颜色后，在相邻节点的可选颜色中将该颜色删去。如果在删除的过程中发现删除后没有颜色可以填涂，就放弃该节点的这个颜色</a:t>
            </a:r>
          </a:p>
        </p:txBody>
      </p:sp>
    </p:spTree>
    <p:extLst>
      <p:ext uri="{BB962C8B-B14F-4D97-AF65-F5344CB8AC3E}">
        <p14:creationId xmlns:p14="http://schemas.microsoft.com/office/powerpoint/2010/main" val="1940129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向前探测剪枝</a:t>
            </a:r>
          </a:p>
        </p:txBody>
      </p:sp>
      <p:pic>
        <p:nvPicPr>
          <p:cNvPr id="5" name="图片 4" descr="图示&#10;&#10;描述已自动生成">
            <a:extLst>
              <a:ext uri="{FF2B5EF4-FFF2-40B4-BE49-F238E27FC236}">
                <a16:creationId xmlns:a16="http://schemas.microsoft.com/office/drawing/2014/main" id="{2DDC6F6A-1830-7C48-BFBF-CE0F9E3F54B1}"/>
              </a:ext>
            </a:extLst>
          </p:cNvPr>
          <p:cNvPicPr>
            <a:picLocks noChangeAspect="1"/>
          </p:cNvPicPr>
          <p:nvPr/>
        </p:nvPicPr>
        <p:blipFill>
          <a:blip r:embed="rId2"/>
          <a:stretch>
            <a:fillRect/>
          </a:stretch>
        </p:blipFill>
        <p:spPr>
          <a:xfrm>
            <a:off x="1219200" y="1799026"/>
            <a:ext cx="9859617" cy="4860259"/>
          </a:xfrm>
          <a:prstGeom prst="rect">
            <a:avLst/>
          </a:prstGeom>
        </p:spPr>
      </p:pic>
    </p:spTree>
    <p:extLst>
      <p:ext uri="{BB962C8B-B14F-4D97-AF65-F5344CB8AC3E}">
        <p14:creationId xmlns:p14="http://schemas.microsoft.com/office/powerpoint/2010/main" val="2869023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向前探测剪枝</a:t>
            </a:r>
          </a:p>
        </p:txBody>
      </p:sp>
      <p:pic>
        <p:nvPicPr>
          <p:cNvPr id="4" name="图片 3">
            <a:extLst>
              <a:ext uri="{FF2B5EF4-FFF2-40B4-BE49-F238E27FC236}">
                <a16:creationId xmlns:a16="http://schemas.microsoft.com/office/drawing/2014/main" id="{C896E099-D067-6215-1C4F-387CBBB585EF}"/>
              </a:ext>
            </a:extLst>
          </p:cNvPr>
          <p:cNvPicPr>
            <a:picLocks noChangeAspect="1"/>
          </p:cNvPicPr>
          <p:nvPr/>
        </p:nvPicPr>
        <p:blipFill>
          <a:blip r:embed="rId2"/>
          <a:stretch>
            <a:fillRect/>
          </a:stretch>
        </p:blipFill>
        <p:spPr>
          <a:xfrm>
            <a:off x="1242451" y="2755623"/>
            <a:ext cx="9696450" cy="2857500"/>
          </a:xfrm>
          <a:prstGeom prst="rect">
            <a:avLst/>
          </a:prstGeom>
        </p:spPr>
      </p:pic>
    </p:spTree>
    <p:extLst>
      <p:ext uri="{BB962C8B-B14F-4D97-AF65-F5344CB8AC3E}">
        <p14:creationId xmlns:p14="http://schemas.microsoft.com/office/powerpoint/2010/main" val="816251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向前探测剪枝</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小规模数据集验证</a:t>
            </a:r>
          </a:p>
        </p:txBody>
      </p:sp>
      <p:pic>
        <p:nvPicPr>
          <p:cNvPr id="8" name="图片 7">
            <a:extLst>
              <a:ext uri="{FF2B5EF4-FFF2-40B4-BE49-F238E27FC236}">
                <a16:creationId xmlns:a16="http://schemas.microsoft.com/office/drawing/2014/main" id="{A5DA7880-69B5-9326-1E4E-B76EBAE8746C}"/>
              </a:ext>
            </a:extLst>
          </p:cNvPr>
          <p:cNvPicPr>
            <a:picLocks noChangeAspect="1"/>
          </p:cNvPicPr>
          <p:nvPr/>
        </p:nvPicPr>
        <p:blipFill>
          <a:blip r:embed="rId2"/>
          <a:stretch>
            <a:fillRect/>
          </a:stretch>
        </p:blipFill>
        <p:spPr>
          <a:xfrm>
            <a:off x="3509754" y="3227732"/>
            <a:ext cx="4606175" cy="1476789"/>
          </a:xfrm>
          <a:prstGeom prst="rect">
            <a:avLst/>
          </a:prstGeom>
        </p:spPr>
      </p:pic>
    </p:spTree>
    <p:extLst>
      <p:ext uri="{BB962C8B-B14F-4D97-AF65-F5344CB8AC3E}">
        <p14:creationId xmlns:p14="http://schemas.microsoft.com/office/powerpoint/2010/main" val="13049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向前探测剪枝</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大规模数据集测试</a:t>
            </a:r>
          </a:p>
        </p:txBody>
      </p:sp>
      <p:graphicFrame>
        <p:nvGraphicFramePr>
          <p:cNvPr id="4" name="内容占位符 4">
            <a:extLst>
              <a:ext uri="{FF2B5EF4-FFF2-40B4-BE49-F238E27FC236}">
                <a16:creationId xmlns:a16="http://schemas.microsoft.com/office/drawing/2014/main" id="{DC481822-E3BF-AB6E-CF44-F01A2EE50848}"/>
              </a:ext>
            </a:extLst>
          </p:cNvPr>
          <p:cNvGraphicFramePr>
            <a:graphicFrameLocks/>
          </p:cNvGraphicFramePr>
          <p:nvPr>
            <p:extLst>
              <p:ext uri="{D42A27DB-BD31-4B8C-83A1-F6EECF244321}">
                <p14:modId xmlns:p14="http://schemas.microsoft.com/office/powerpoint/2010/main" val="3981857049"/>
              </p:ext>
            </p:extLst>
          </p:nvPr>
        </p:nvGraphicFramePr>
        <p:xfrm>
          <a:off x="2394388" y="3062805"/>
          <a:ext cx="7498591" cy="2236513"/>
        </p:xfrm>
        <a:graphic>
          <a:graphicData uri="http://schemas.openxmlformats.org/drawingml/2006/table">
            <a:tbl>
              <a:tblPr>
                <a:tableStyleId>{5C22544A-7EE6-4342-B048-85BDC9FD1C3A}</a:tableStyleId>
              </a:tblPr>
              <a:tblGrid>
                <a:gridCol w="1869458">
                  <a:extLst>
                    <a:ext uri="{9D8B030D-6E8A-4147-A177-3AD203B41FA5}">
                      <a16:colId xmlns:a16="http://schemas.microsoft.com/office/drawing/2014/main" val="1821299997"/>
                    </a:ext>
                  </a:extLst>
                </a:gridCol>
                <a:gridCol w="1869458">
                  <a:extLst>
                    <a:ext uri="{9D8B030D-6E8A-4147-A177-3AD203B41FA5}">
                      <a16:colId xmlns:a16="http://schemas.microsoft.com/office/drawing/2014/main" val="837248239"/>
                    </a:ext>
                  </a:extLst>
                </a:gridCol>
                <a:gridCol w="1874649">
                  <a:extLst>
                    <a:ext uri="{9D8B030D-6E8A-4147-A177-3AD203B41FA5}">
                      <a16:colId xmlns:a16="http://schemas.microsoft.com/office/drawing/2014/main" val="2818346721"/>
                    </a:ext>
                  </a:extLst>
                </a:gridCol>
                <a:gridCol w="1885026">
                  <a:extLst>
                    <a:ext uri="{9D8B030D-6E8A-4147-A177-3AD203B41FA5}">
                      <a16:colId xmlns:a16="http://schemas.microsoft.com/office/drawing/2014/main" val="2210960622"/>
                    </a:ext>
                  </a:extLst>
                </a:gridCol>
              </a:tblGrid>
              <a:tr h="584934">
                <a:tc gridSpan="4">
                  <a:txBody>
                    <a:bodyPr/>
                    <a:lstStyle/>
                    <a:p>
                      <a:pPr marL="0" marR="0" algn="ctr">
                        <a:spcBef>
                          <a:spcPts val="0"/>
                        </a:spcBef>
                        <a:spcAft>
                          <a:spcPts val="0"/>
                        </a:spcAft>
                      </a:pPr>
                      <a:r>
                        <a:rPr lang="zh-CN" altLang="en-US" sz="2800" b="1" kern="100" dirty="0">
                          <a:effectLst/>
                          <a:latin typeface="宋体" panose="02010600030101010101" pitchFamily="2" charset="-122"/>
                          <a:ea typeface="宋体" panose="02010600030101010101" pitchFamily="2" charset="-122"/>
                        </a:rPr>
                        <a:t>向前探测剪枝（只找一个解）</a:t>
                      </a: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3974819"/>
                  </a:ext>
                </a:extLst>
              </a:tr>
              <a:tr h="1066645">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地图</a:t>
                      </a:r>
                    </a:p>
                  </a:txBody>
                  <a:tcPr marL="68580" marR="68580"/>
                </a:tc>
                <a:tc>
                  <a:txBody>
                    <a:bodyPr/>
                    <a:lstStyle/>
                    <a:p>
                      <a:pPr marL="0" marR="0" algn="ctr">
                        <a:spcBef>
                          <a:spcPts val="0"/>
                        </a:spcBef>
                        <a:spcAft>
                          <a:spcPts val="0"/>
                        </a:spcAft>
                      </a:pPr>
                      <a:r>
                        <a:rPr lang="en-US" sz="2800" b="1" kern="100" dirty="0">
                          <a:effectLst/>
                          <a:latin typeface="宋体" panose="02010600030101010101" pitchFamily="2" charset="-122"/>
                          <a:ea typeface="宋体" panose="02010600030101010101" pitchFamily="2" charset="-122"/>
                        </a:rPr>
                        <a:t>Le450_5a</a:t>
                      </a: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Le450_15b</a:t>
                      </a: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Le450_25a</a:t>
                      </a:r>
                    </a:p>
                  </a:txBody>
                  <a:tcPr marL="68580" marR="68580"/>
                </a:tc>
                <a:extLst>
                  <a:ext uri="{0D108BD9-81ED-4DB2-BD59-A6C34878D82A}">
                    <a16:rowId xmlns:a16="http://schemas.microsoft.com/office/drawing/2014/main" val="2679988175"/>
                  </a:ext>
                </a:extLst>
              </a:tr>
              <a:tr h="584934">
                <a:tc>
                  <a:txBody>
                    <a:bodyPr/>
                    <a:lstStyle/>
                    <a:p>
                      <a:pPr marL="0" marR="0" algn="ctr">
                        <a:spcBef>
                          <a:spcPts val="0"/>
                        </a:spcBef>
                        <a:spcAft>
                          <a:spcPts val="0"/>
                        </a:spcAft>
                      </a:pPr>
                      <a:r>
                        <a:rPr lang="zh-CN" altLang="en-US" sz="2800" b="1" kern="100" dirty="0">
                          <a:effectLst/>
                          <a:latin typeface="宋体" panose="02010600030101010101" pitchFamily="2" charset="-122"/>
                          <a:ea typeface="宋体" panose="02010600030101010101" pitchFamily="2" charset="-122"/>
                        </a:rPr>
                        <a:t>时间</a:t>
                      </a:r>
                      <a:r>
                        <a:rPr lang="en-US" altLang="zh-CN" sz="2800" b="1" kern="100" dirty="0">
                          <a:effectLst/>
                          <a:latin typeface="宋体" panose="02010600030101010101" pitchFamily="2" charset="-122"/>
                          <a:ea typeface="宋体" panose="02010600030101010101" pitchFamily="2" charset="-122"/>
                        </a:rPr>
                        <a:t>/s</a:t>
                      </a:r>
                      <a:endParaRPr lang="zh-CN" altLang="en-US" sz="28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2800" b="1" kern="100" dirty="0">
                          <a:effectLst/>
                          <a:latin typeface="宋体" panose="02010600030101010101" pitchFamily="2" charset="-122"/>
                          <a:ea typeface="宋体" panose="02010600030101010101" pitchFamily="2" charset="-122"/>
                        </a:rPr>
                        <a:t>∞</a:t>
                      </a:r>
                    </a:p>
                  </a:txBody>
                  <a:tcPr marL="68580" marR="68580"/>
                </a:tc>
                <a:extLst>
                  <a:ext uri="{0D108BD9-81ED-4DB2-BD59-A6C34878D82A}">
                    <a16:rowId xmlns:a16="http://schemas.microsoft.com/office/drawing/2014/main" val="2065567533"/>
                  </a:ext>
                </a:extLst>
              </a:tr>
            </a:tbl>
          </a:graphicData>
        </a:graphic>
      </p:graphicFrame>
    </p:spTree>
    <p:extLst>
      <p:ext uri="{BB962C8B-B14F-4D97-AF65-F5344CB8AC3E}">
        <p14:creationId xmlns:p14="http://schemas.microsoft.com/office/powerpoint/2010/main" val="874109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向前探测剪枝（结合</a:t>
            </a:r>
            <a:r>
              <a:rPr lang="en-US" altLang="zh-CN" dirty="0"/>
              <a:t>DH</a:t>
            </a:r>
            <a:r>
              <a:rPr lang="zh-CN" altLang="en-US" dirty="0"/>
              <a:t>和</a:t>
            </a:r>
            <a:r>
              <a:rPr lang="en-US" altLang="zh-CN" dirty="0"/>
              <a:t>MRV</a:t>
            </a:r>
            <a:r>
              <a:rPr lang="zh-CN" altLang="en-US" dirty="0"/>
              <a:t>）</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大规模数据集测试</a:t>
            </a:r>
          </a:p>
        </p:txBody>
      </p:sp>
      <p:graphicFrame>
        <p:nvGraphicFramePr>
          <p:cNvPr id="5" name="表格 4">
            <a:extLst>
              <a:ext uri="{FF2B5EF4-FFF2-40B4-BE49-F238E27FC236}">
                <a16:creationId xmlns:a16="http://schemas.microsoft.com/office/drawing/2014/main" id="{A4274DF3-AB98-C9B8-5976-8E230485953D}"/>
              </a:ext>
            </a:extLst>
          </p:cNvPr>
          <p:cNvGraphicFramePr>
            <a:graphicFrameLocks noGrp="1"/>
          </p:cNvGraphicFramePr>
          <p:nvPr>
            <p:extLst>
              <p:ext uri="{D42A27DB-BD31-4B8C-83A1-F6EECF244321}">
                <p14:modId xmlns:p14="http://schemas.microsoft.com/office/powerpoint/2010/main" val="4089721061"/>
              </p:ext>
            </p:extLst>
          </p:nvPr>
        </p:nvGraphicFramePr>
        <p:xfrm>
          <a:off x="3192833" y="2590800"/>
          <a:ext cx="5447586" cy="4123926"/>
        </p:xfrm>
        <a:graphic>
          <a:graphicData uri="http://schemas.openxmlformats.org/drawingml/2006/table">
            <a:tbl>
              <a:tblPr>
                <a:tableStyleId>{5C22544A-7EE6-4342-B048-85BDC9FD1C3A}</a:tableStyleId>
              </a:tblPr>
              <a:tblGrid>
                <a:gridCol w="1358126">
                  <a:extLst>
                    <a:ext uri="{9D8B030D-6E8A-4147-A177-3AD203B41FA5}">
                      <a16:colId xmlns:a16="http://schemas.microsoft.com/office/drawing/2014/main" val="4136046064"/>
                    </a:ext>
                  </a:extLst>
                </a:gridCol>
                <a:gridCol w="1358126">
                  <a:extLst>
                    <a:ext uri="{9D8B030D-6E8A-4147-A177-3AD203B41FA5}">
                      <a16:colId xmlns:a16="http://schemas.microsoft.com/office/drawing/2014/main" val="3578111427"/>
                    </a:ext>
                  </a:extLst>
                </a:gridCol>
                <a:gridCol w="1361897">
                  <a:extLst>
                    <a:ext uri="{9D8B030D-6E8A-4147-A177-3AD203B41FA5}">
                      <a16:colId xmlns:a16="http://schemas.microsoft.com/office/drawing/2014/main" val="991543691"/>
                    </a:ext>
                  </a:extLst>
                </a:gridCol>
                <a:gridCol w="1369437">
                  <a:extLst>
                    <a:ext uri="{9D8B030D-6E8A-4147-A177-3AD203B41FA5}">
                      <a16:colId xmlns:a16="http://schemas.microsoft.com/office/drawing/2014/main" val="1851733401"/>
                    </a:ext>
                  </a:extLst>
                </a:gridCol>
              </a:tblGrid>
              <a:tr h="337679">
                <a:tc gridSpan="4">
                  <a:txBody>
                    <a:bodyPr/>
                    <a:lstStyle/>
                    <a:p>
                      <a:pPr marL="0" marR="0" algn="ctr">
                        <a:spcBef>
                          <a:spcPts val="0"/>
                        </a:spcBef>
                        <a:spcAft>
                          <a:spcPts val="0"/>
                        </a:spcAft>
                      </a:pPr>
                      <a:r>
                        <a:rPr lang="zh-CN" altLang="en-US" sz="1400" b="1" kern="100" dirty="0">
                          <a:effectLst/>
                          <a:latin typeface="宋体" panose="02010600030101010101" pitchFamily="2" charset="-122"/>
                          <a:ea typeface="宋体" panose="02010600030101010101" pitchFamily="2" charset="-122"/>
                        </a:rPr>
                        <a:t>结合</a:t>
                      </a:r>
                      <a:r>
                        <a:rPr lang="en-US" altLang="zh-CN" sz="1400" b="1" kern="100" dirty="0">
                          <a:effectLst/>
                          <a:latin typeface="宋体" panose="02010600030101010101" pitchFamily="2" charset="-122"/>
                          <a:ea typeface="宋体" panose="02010600030101010101" pitchFamily="2" charset="-122"/>
                        </a:rPr>
                        <a:t>DH</a:t>
                      </a:r>
                      <a:r>
                        <a:rPr lang="zh-CN" altLang="en-US" sz="1400" b="1" kern="100" dirty="0">
                          <a:effectLst/>
                          <a:latin typeface="宋体" panose="02010600030101010101" pitchFamily="2" charset="-122"/>
                          <a:ea typeface="宋体" panose="02010600030101010101" pitchFamily="2" charset="-122"/>
                        </a:rPr>
                        <a:t>和</a:t>
                      </a:r>
                      <a:r>
                        <a:rPr lang="en-US" altLang="zh-CN" sz="1400" b="1" kern="100" dirty="0">
                          <a:effectLst/>
                          <a:latin typeface="宋体" panose="02010600030101010101" pitchFamily="2" charset="-122"/>
                          <a:ea typeface="宋体" panose="02010600030101010101" pitchFamily="2" charset="-122"/>
                        </a:rPr>
                        <a:t>MRV</a:t>
                      </a:r>
                      <a:r>
                        <a:rPr lang="zh-CN" altLang="en-US" sz="1400" b="1" kern="100" dirty="0">
                          <a:effectLst/>
                          <a:latin typeface="宋体" panose="02010600030101010101" pitchFamily="2" charset="-122"/>
                          <a:ea typeface="宋体" panose="02010600030101010101" pitchFamily="2" charset="-122"/>
                        </a:rPr>
                        <a:t>的向前探测剪枝（只找一个解）</a:t>
                      </a: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11924771"/>
                  </a:ext>
                </a:extLst>
              </a:tr>
              <a:tr h="337679">
                <a:tc>
                  <a:txBody>
                    <a:bodyPr/>
                    <a:lstStyle/>
                    <a:p>
                      <a:pPr marL="0" marR="0" algn="ctr">
                        <a:spcBef>
                          <a:spcPts val="0"/>
                        </a:spcBef>
                        <a:spcAft>
                          <a:spcPts val="0"/>
                        </a:spcAft>
                      </a:pPr>
                      <a:r>
                        <a:rPr lang="zh-CN" altLang="en-US" sz="1400" b="1" kern="100" dirty="0">
                          <a:effectLst/>
                          <a:latin typeface="宋体" panose="02010600030101010101" pitchFamily="2" charset="-122"/>
                          <a:ea typeface="宋体" panose="02010600030101010101" pitchFamily="2" charset="-122"/>
                        </a:rPr>
                        <a:t>地图</a:t>
                      </a:r>
                    </a:p>
                  </a:txBody>
                  <a:tcPr marL="68580" marR="68580"/>
                </a:tc>
                <a:tc>
                  <a:txBody>
                    <a:bodyPr/>
                    <a:lstStyle/>
                    <a:p>
                      <a:pPr marL="0" marR="0" algn="ctr">
                        <a:spcBef>
                          <a:spcPts val="0"/>
                        </a:spcBef>
                        <a:spcAft>
                          <a:spcPts val="0"/>
                        </a:spcAft>
                      </a:pPr>
                      <a:r>
                        <a:rPr lang="en-US" sz="1400" b="1" kern="100">
                          <a:effectLst/>
                          <a:latin typeface="宋体" panose="02010600030101010101" pitchFamily="2" charset="-122"/>
                          <a:ea typeface="宋体" panose="02010600030101010101" pitchFamily="2" charset="-122"/>
                        </a:rPr>
                        <a:t>Le450_5a</a:t>
                      </a:r>
                    </a:p>
                  </a:txBody>
                  <a:tcPr marL="68580" marR="68580"/>
                </a:tc>
                <a:tc>
                  <a:txBody>
                    <a:bodyPr/>
                    <a:lstStyle/>
                    <a:p>
                      <a:pPr marL="0" marR="0" algn="ctr">
                        <a:spcBef>
                          <a:spcPts val="0"/>
                        </a:spcBef>
                        <a:spcAft>
                          <a:spcPts val="0"/>
                        </a:spcAft>
                      </a:pPr>
                      <a:r>
                        <a:rPr lang="en-US" sz="1400" b="1" kern="100">
                          <a:effectLst/>
                          <a:latin typeface="宋体" panose="02010600030101010101" pitchFamily="2" charset="-122"/>
                          <a:ea typeface="宋体" panose="02010600030101010101" pitchFamily="2" charset="-122"/>
                        </a:rPr>
                        <a:t>Le450_15b</a:t>
                      </a:r>
                    </a:p>
                  </a:txBody>
                  <a:tcPr marL="68580" marR="68580"/>
                </a:tc>
                <a:tc>
                  <a:txBody>
                    <a:bodyPr/>
                    <a:lstStyle/>
                    <a:p>
                      <a:pPr marL="0" marR="0" algn="ctr">
                        <a:spcBef>
                          <a:spcPts val="0"/>
                        </a:spcBef>
                        <a:spcAft>
                          <a:spcPts val="0"/>
                        </a:spcAft>
                      </a:pPr>
                      <a:r>
                        <a:rPr lang="en-US" sz="1400" b="1" kern="100" dirty="0">
                          <a:effectLst/>
                          <a:latin typeface="宋体" panose="02010600030101010101" pitchFamily="2" charset="-122"/>
                          <a:ea typeface="宋体" panose="02010600030101010101" pitchFamily="2" charset="-122"/>
                        </a:rPr>
                        <a:t>Le450_25a</a:t>
                      </a:r>
                    </a:p>
                  </a:txBody>
                  <a:tcPr marL="68580" marR="68580"/>
                </a:tc>
                <a:extLst>
                  <a:ext uri="{0D108BD9-81ED-4DB2-BD59-A6C34878D82A}">
                    <a16:rowId xmlns:a16="http://schemas.microsoft.com/office/drawing/2014/main" val="1218402733"/>
                  </a:ext>
                </a:extLst>
              </a:tr>
              <a:tr h="403017">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向前探测（时间</a:t>
                      </a:r>
                      <a:r>
                        <a:rPr lang="en-US" altLang="zh-CN" sz="1400" b="1" kern="100">
                          <a:effectLst/>
                          <a:latin typeface="宋体" panose="02010600030101010101" pitchFamily="2" charset="-122"/>
                          <a:ea typeface="宋体" panose="02010600030101010101" pitchFamily="2" charset="-122"/>
                        </a:rPr>
                        <a:t>/s</a:t>
                      </a: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4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a:t>
                      </a:r>
                    </a:p>
                  </a:txBody>
                  <a:tcPr marL="68580" marR="68580"/>
                </a:tc>
                <a:extLst>
                  <a:ext uri="{0D108BD9-81ED-4DB2-BD59-A6C34878D82A}">
                    <a16:rowId xmlns:a16="http://schemas.microsoft.com/office/drawing/2014/main" val="1971048724"/>
                  </a:ext>
                </a:extLst>
              </a:tr>
              <a:tr h="785540">
                <a:tc>
                  <a:txBody>
                    <a:bodyPr/>
                    <a:lstStyle/>
                    <a:p>
                      <a:pPr marL="0" marR="0" algn="ctr">
                        <a:spcBef>
                          <a:spcPts val="0"/>
                        </a:spcBef>
                        <a:spcAft>
                          <a:spcPts val="0"/>
                        </a:spcAft>
                      </a:pPr>
                      <a:r>
                        <a:rPr lang="zh-CN" altLang="en-US" sz="1400" b="1" kern="100" dirty="0">
                          <a:effectLst/>
                          <a:latin typeface="宋体" panose="02010600030101010101" pitchFamily="2" charset="-122"/>
                          <a:ea typeface="宋体" panose="02010600030101010101" pitchFamily="2" charset="-122"/>
                        </a:rPr>
                        <a:t>最大度优先</a:t>
                      </a:r>
                      <a:r>
                        <a:rPr lang="en-US" altLang="zh-CN" sz="1400" b="1" kern="100" dirty="0">
                          <a:effectLst/>
                          <a:latin typeface="宋体" panose="02010600030101010101" pitchFamily="2" charset="-122"/>
                          <a:ea typeface="宋体" panose="02010600030101010101" pitchFamily="2" charset="-122"/>
                        </a:rPr>
                        <a:t>+</a:t>
                      </a:r>
                      <a:r>
                        <a:rPr lang="zh-CN" altLang="en-US" sz="1400" b="1" kern="100" dirty="0">
                          <a:effectLst/>
                          <a:latin typeface="宋体" panose="02010600030101010101" pitchFamily="2" charset="-122"/>
                          <a:ea typeface="宋体" panose="02010600030101010101" pitchFamily="2" charset="-122"/>
                        </a:rPr>
                        <a:t>向前探测剪枝（时间</a:t>
                      </a:r>
                      <a:r>
                        <a:rPr lang="en-US" altLang="zh-CN" sz="1400" b="1" kern="100" dirty="0">
                          <a:effectLst/>
                          <a:latin typeface="宋体" panose="02010600030101010101" pitchFamily="2" charset="-122"/>
                          <a:ea typeface="宋体" panose="02010600030101010101" pitchFamily="2" charset="-122"/>
                        </a:rPr>
                        <a:t>/s</a:t>
                      </a:r>
                      <a:r>
                        <a:rPr lang="zh-CN" altLang="en-US" sz="14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4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4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dirty="0">
                          <a:effectLst/>
                          <a:latin typeface="宋体" panose="02010600030101010101" pitchFamily="2" charset="-122"/>
                          <a:ea typeface="宋体" panose="02010600030101010101" pitchFamily="2" charset="-122"/>
                        </a:rPr>
                        <a:t>0.002000</a:t>
                      </a:r>
                      <a:endParaRPr lang="zh-CN" altLang="en-US" sz="1400" b="1"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1203008708"/>
                  </a:ext>
                </a:extLst>
              </a:tr>
              <a:tr h="976803">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最少可选颜色优先</a:t>
                      </a:r>
                      <a:r>
                        <a:rPr lang="en-US" altLang="zh-CN" sz="1400" b="1" kern="100">
                          <a:effectLst/>
                          <a:latin typeface="宋体" panose="02010600030101010101" pitchFamily="2" charset="-122"/>
                          <a:ea typeface="宋体" panose="02010600030101010101" pitchFamily="2" charset="-122"/>
                        </a:rPr>
                        <a:t>+</a:t>
                      </a:r>
                      <a:r>
                        <a:rPr lang="zh-CN" altLang="en-US" sz="1400" b="1" kern="100">
                          <a:effectLst/>
                          <a:latin typeface="宋体" panose="02010600030101010101" pitchFamily="2" charset="-122"/>
                          <a:ea typeface="宋体" panose="02010600030101010101" pitchFamily="2" charset="-122"/>
                        </a:rPr>
                        <a:t>向前探测剪枝（时间</a:t>
                      </a:r>
                      <a:r>
                        <a:rPr lang="en-US" altLang="zh-CN" sz="1400" b="1" kern="100">
                          <a:effectLst/>
                          <a:latin typeface="宋体" panose="02010600030101010101" pitchFamily="2" charset="-122"/>
                          <a:ea typeface="宋体" panose="02010600030101010101" pitchFamily="2" charset="-122"/>
                        </a:rPr>
                        <a:t>/s</a:t>
                      </a: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a:effectLst/>
                          <a:latin typeface="宋体" panose="02010600030101010101" pitchFamily="2" charset="-122"/>
                          <a:ea typeface="宋体" panose="02010600030101010101" pitchFamily="2" charset="-122"/>
                        </a:rPr>
                        <a:t>5.768000</a:t>
                      </a:r>
                      <a:endParaRPr lang="zh-CN" altLang="en-US" sz="14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4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dirty="0">
                          <a:effectLst/>
                          <a:latin typeface="宋体" panose="02010600030101010101" pitchFamily="2" charset="-122"/>
                          <a:ea typeface="宋体" panose="02010600030101010101" pitchFamily="2" charset="-122"/>
                        </a:rPr>
                        <a:t>0.014000</a:t>
                      </a:r>
                      <a:endParaRPr lang="zh-CN" altLang="en-US" sz="1400" b="1"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1318145933"/>
                  </a:ext>
                </a:extLst>
              </a:tr>
              <a:tr h="1168065">
                <a:tc>
                  <a:txBody>
                    <a:bodyPr/>
                    <a:lstStyle/>
                    <a:p>
                      <a:pPr marL="0" marR="0" algn="ctr">
                        <a:spcBef>
                          <a:spcPts val="0"/>
                        </a:spcBef>
                        <a:spcAft>
                          <a:spcPts val="0"/>
                        </a:spcAft>
                      </a:pPr>
                      <a:r>
                        <a:rPr lang="zh-CN" altLang="en-US" sz="1400" b="1" kern="100" dirty="0">
                          <a:effectLst/>
                          <a:latin typeface="宋体" panose="02010600030101010101" pitchFamily="2" charset="-122"/>
                          <a:ea typeface="宋体" panose="02010600030101010101" pitchFamily="2" charset="-122"/>
                        </a:rPr>
                        <a:t>最大度</a:t>
                      </a:r>
                      <a:r>
                        <a:rPr lang="en-US" altLang="zh-CN" sz="1400" b="1" kern="100" dirty="0">
                          <a:effectLst/>
                          <a:latin typeface="宋体" panose="02010600030101010101" pitchFamily="2" charset="-122"/>
                          <a:ea typeface="宋体" panose="02010600030101010101" pitchFamily="2" charset="-122"/>
                        </a:rPr>
                        <a:t>+</a:t>
                      </a:r>
                      <a:r>
                        <a:rPr lang="zh-CN" altLang="en-US" sz="1400" b="1" kern="100" dirty="0">
                          <a:effectLst/>
                          <a:latin typeface="宋体" panose="02010600030101010101" pitchFamily="2" charset="-122"/>
                          <a:ea typeface="宋体" panose="02010600030101010101" pitchFamily="2" charset="-122"/>
                        </a:rPr>
                        <a:t>最少可选颜色优先</a:t>
                      </a:r>
                      <a:r>
                        <a:rPr lang="en-US" altLang="zh-CN" sz="1400" b="1" kern="100" dirty="0">
                          <a:effectLst/>
                          <a:latin typeface="宋体" panose="02010600030101010101" pitchFamily="2" charset="-122"/>
                          <a:ea typeface="宋体" panose="02010600030101010101" pitchFamily="2" charset="-122"/>
                        </a:rPr>
                        <a:t>+</a:t>
                      </a:r>
                      <a:r>
                        <a:rPr lang="zh-CN" altLang="en-US" sz="1400" b="1" kern="100" dirty="0">
                          <a:effectLst/>
                          <a:latin typeface="宋体" panose="02010600030101010101" pitchFamily="2" charset="-122"/>
                          <a:ea typeface="宋体" panose="02010600030101010101" pitchFamily="2" charset="-122"/>
                        </a:rPr>
                        <a:t>向前探测剪枝（时间</a:t>
                      </a:r>
                      <a:r>
                        <a:rPr lang="en-US" altLang="zh-CN" sz="1400" b="1" kern="100" dirty="0">
                          <a:effectLst/>
                          <a:latin typeface="宋体" panose="02010600030101010101" pitchFamily="2" charset="-122"/>
                          <a:ea typeface="宋体" panose="02010600030101010101" pitchFamily="2" charset="-122"/>
                        </a:rPr>
                        <a:t>/s</a:t>
                      </a:r>
                      <a:r>
                        <a:rPr lang="zh-CN" altLang="en-US" sz="14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dirty="0">
                          <a:effectLst/>
                          <a:latin typeface="宋体" panose="02010600030101010101" pitchFamily="2" charset="-122"/>
                          <a:ea typeface="宋体" panose="02010600030101010101" pitchFamily="2" charset="-122"/>
                        </a:rPr>
                        <a:t>6.823000</a:t>
                      </a:r>
                      <a:endParaRPr lang="zh-CN" altLang="en-US" sz="14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4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dirty="0">
                          <a:effectLst/>
                          <a:latin typeface="宋体" panose="02010600030101010101" pitchFamily="2" charset="-122"/>
                          <a:ea typeface="宋体" panose="02010600030101010101" pitchFamily="2" charset="-122"/>
                        </a:rPr>
                        <a:t>0.027000</a:t>
                      </a:r>
                      <a:endParaRPr lang="zh-CN" altLang="en-US" sz="1400" b="1"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1834973472"/>
                  </a:ext>
                </a:extLst>
              </a:tr>
            </a:tbl>
          </a:graphicData>
        </a:graphic>
      </p:graphicFrame>
    </p:spTree>
    <p:extLst>
      <p:ext uri="{BB962C8B-B14F-4D97-AF65-F5344CB8AC3E}">
        <p14:creationId xmlns:p14="http://schemas.microsoft.com/office/powerpoint/2010/main" val="200108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最小约束优先</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4556263"/>
          </a:xfrm>
        </p:spPr>
        <p:txBody>
          <a:bodyPr>
            <a:normAutofit lnSpcReduction="10000"/>
          </a:bodyPr>
          <a:lstStyle/>
          <a:p>
            <a:r>
              <a:rPr lang="zh-CN" altLang="en-US" dirty="0"/>
              <a:t>最小约束值就是在可填颜色中，选择约束最小的值，即对相邻区域的可选颜色影响最小的值，给相邻区域更多可选颜色，提高找到解的可能性。</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弊端：增大了解空间</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C86B8A27-D755-128B-B615-4CEF367F6DF9}"/>
              </a:ext>
            </a:extLst>
          </p:cNvPr>
          <p:cNvPicPr>
            <a:picLocks noChangeAspect="1"/>
          </p:cNvPicPr>
          <p:nvPr/>
        </p:nvPicPr>
        <p:blipFill>
          <a:blip r:embed="rId2"/>
          <a:stretch>
            <a:fillRect/>
          </a:stretch>
        </p:blipFill>
        <p:spPr>
          <a:xfrm>
            <a:off x="924443" y="3095624"/>
            <a:ext cx="10525125" cy="2695575"/>
          </a:xfrm>
          <a:prstGeom prst="rect">
            <a:avLst/>
          </a:prstGeom>
        </p:spPr>
      </p:pic>
    </p:spTree>
    <p:extLst>
      <p:ext uri="{BB962C8B-B14F-4D97-AF65-F5344CB8AC3E}">
        <p14:creationId xmlns:p14="http://schemas.microsoft.com/office/powerpoint/2010/main" val="1850624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最小约束优先</a:t>
            </a:r>
          </a:p>
        </p:txBody>
      </p:sp>
      <p:pic>
        <p:nvPicPr>
          <p:cNvPr id="8" name="图片 7">
            <a:extLst>
              <a:ext uri="{FF2B5EF4-FFF2-40B4-BE49-F238E27FC236}">
                <a16:creationId xmlns:a16="http://schemas.microsoft.com/office/drawing/2014/main" id="{FA24FA9B-CB10-966C-E992-89B72B7F6FA9}"/>
              </a:ext>
            </a:extLst>
          </p:cNvPr>
          <p:cNvPicPr>
            <a:picLocks noChangeAspect="1"/>
          </p:cNvPicPr>
          <p:nvPr/>
        </p:nvPicPr>
        <p:blipFill>
          <a:blip r:embed="rId2"/>
          <a:stretch>
            <a:fillRect/>
          </a:stretch>
        </p:blipFill>
        <p:spPr>
          <a:xfrm>
            <a:off x="2273560" y="1721832"/>
            <a:ext cx="7634231" cy="4917111"/>
          </a:xfrm>
          <a:prstGeom prst="rect">
            <a:avLst/>
          </a:prstGeom>
        </p:spPr>
      </p:pic>
    </p:spTree>
    <p:extLst>
      <p:ext uri="{BB962C8B-B14F-4D97-AF65-F5344CB8AC3E}">
        <p14:creationId xmlns:p14="http://schemas.microsoft.com/office/powerpoint/2010/main" val="1237253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最小约束优先</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小规模数据集验证</a:t>
            </a:r>
          </a:p>
        </p:txBody>
      </p:sp>
      <p:pic>
        <p:nvPicPr>
          <p:cNvPr id="5" name="图片 4">
            <a:extLst>
              <a:ext uri="{FF2B5EF4-FFF2-40B4-BE49-F238E27FC236}">
                <a16:creationId xmlns:a16="http://schemas.microsoft.com/office/drawing/2014/main" id="{8A7FE39D-9D4C-1784-C324-08395F6DCEB4}"/>
              </a:ext>
            </a:extLst>
          </p:cNvPr>
          <p:cNvPicPr>
            <a:picLocks noChangeAspect="1"/>
          </p:cNvPicPr>
          <p:nvPr/>
        </p:nvPicPr>
        <p:blipFill>
          <a:blip r:embed="rId2"/>
          <a:stretch>
            <a:fillRect/>
          </a:stretch>
        </p:blipFill>
        <p:spPr>
          <a:xfrm>
            <a:off x="4041913" y="3145476"/>
            <a:ext cx="4465984" cy="1221167"/>
          </a:xfrm>
          <a:prstGeom prst="rect">
            <a:avLst/>
          </a:prstGeom>
        </p:spPr>
      </p:pic>
    </p:spTree>
    <p:extLst>
      <p:ext uri="{BB962C8B-B14F-4D97-AF65-F5344CB8AC3E}">
        <p14:creationId xmlns:p14="http://schemas.microsoft.com/office/powerpoint/2010/main" val="1889702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最小约束优先</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大规模数据集测试</a:t>
            </a:r>
          </a:p>
        </p:txBody>
      </p:sp>
      <p:graphicFrame>
        <p:nvGraphicFramePr>
          <p:cNvPr id="4" name="内容占位符 4">
            <a:extLst>
              <a:ext uri="{FF2B5EF4-FFF2-40B4-BE49-F238E27FC236}">
                <a16:creationId xmlns:a16="http://schemas.microsoft.com/office/drawing/2014/main" id="{DC481822-E3BF-AB6E-CF44-F01A2EE50848}"/>
              </a:ext>
            </a:extLst>
          </p:cNvPr>
          <p:cNvGraphicFramePr>
            <a:graphicFrameLocks/>
          </p:cNvGraphicFramePr>
          <p:nvPr/>
        </p:nvGraphicFramePr>
        <p:xfrm>
          <a:off x="2394388" y="3062805"/>
          <a:ext cx="7498591" cy="2236513"/>
        </p:xfrm>
        <a:graphic>
          <a:graphicData uri="http://schemas.openxmlformats.org/drawingml/2006/table">
            <a:tbl>
              <a:tblPr>
                <a:tableStyleId>{5C22544A-7EE6-4342-B048-85BDC9FD1C3A}</a:tableStyleId>
              </a:tblPr>
              <a:tblGrid>
                <a:gridCol w="1869458">
                  <a:extLst>
                    <a:ext uri="{9D8B030D-6E8A-4147-A177-3AD203B41FA5}">
                      <a16:colId xmlns:a16="http://schemas.microsoft.com/office/drawing/2014/main" val="1821299997"/>
                    </a:ext>
                  </a:extLst>
                </a:gridCol>
                <a:gridCol w="1869458">
                  <a:extLst>
                    <a:ext uri="{9D8B030D-6E8A-4147-A177-3AD203B41FA5}">
                      <a16:colId xmlns:a16="http://schemas.microsoft.com/office/drawing/2014/main" val="837248239"/>
                    </a:ext>
                  </a:extLst>
                </a:gridCol>
                <a:gridCol w="1874649">
                  <a:extLst>
                    <a:ext uri="{9D8B030D-6E8A-4147-A177-3AD203B41FA5}">
                      <a16:colId xmlns:a16="http://schemas.microsoft.com/office/drawing/2014/main" val="2818346721"/>
                    </a:ext>
                  </a:extLst>
                </a:gridCol>
                <a:gridCol w="1885026">
                  <a:extLst>
                    <a:ext uri="{9D8B030D-6E8A-4147-A177-3AD203B41FA5}">
                      <a16:colId xmlns:a16="http://schemas.microsoft.com/office/drawing/2014/main" val="2210960622"/>
                    </a:ext>
                  </a:extLst>
                </a:gridCol>
              </a:tblGrid>
              <a:tr h="584934">
                <a:tc gridSpan="4">
                  <a:txBody>
                    <a:bodyPr/>
                    <a:lstStyle/>
                    <a:p>
                      <a:pPr marL="0" marR="0" algn="ctr">
                        <a:spcBef>
                          <a:spcPts val="0"/>
                        </a:spcBef>
                        <a:spcAft>
                          <a:spcPts val="0"/>
                        </a:spcAft>
                      </a:pPr>
                      <a:r>
                        <a:rPr lang="zh-CN" altLang="en-US" sz="2800" b="1" kern="100" dirty="0">
                          <a:effectLst/>
                          <a:latin typeface="宋体" panose="02010600030101010101" pitchFamily="2" charset="-122"/>
                          <a:ea typeface="宋体" panose="02010600030101010101" pitchFamily="2" charset="-122"/>
                        </a:rPr>
                        <a:t>经典回溯法（只找一个解）</a:t>
                      </a: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3974819"/>
                  </a:ext>
                </a:extLst>
              </a:tr>
              <a:tr h="1066645">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地图</a:t>
                      </a:r>
                    </a:p>
                  </a:txBody>
                  <a:tcPr marL="68580" marR="68580"/>
                </a:tc>
                <a:tc>
                  <a:txBody>
                    <a:bodyPr/>
                    <a:lstStyle/>
                    <a:p>
                      <a:pPr marL="0" marR="0" algn="ctr">
                        <a:spcBef>
                          <a:spcPts val="0"/>
                        </a:spcBef>
                        <a:spcAft>
                          <a:spcPts val="0"/>
                        </a:spcAft>
                      </a:pPr>
                      <a:r>
                        <a:rPr lang="en-US" sz="2800" b="1" kern="100" dirty="0">
                          <a:effectLst/>
                          <a:latin typeface="宋体" panose="02010600030101010101" pitchFamily="2" charset="-122"/>
                          <a:ea typeface="宋体" panose="02010600030101010101" pitchFamily="2" charset="-122"/>
                        </a:rPr>
                        <a:t>Le450_5a</a:t>
                      </a: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Le450_15b</a:t>
                      </a: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Le450_25a</a:t>
                      </a:r>
                    </a:p>
                  </a:txBody>
                  <a:tcPr marL="68580" marR="68580"/>
                </a:tc>
                <a:extLst>
                  <a:ext uri="{0D108BD9-81ED-4DB2-BD59-A6C34878D82A}">
                    <a16:rowId xmlns:a16="http://schemas.microsoft.com/office/drawing/2014/main" val="2679988175"/>
                  </a:ext>
                </a:extLst>
              </a:tr>
              <a:tr h="584934">
                <a:tc>
                  <a:txBody>
                    <a:bodyPr/>
                    <a:lstStyle/>
                    <a:p>
                      <a:pPr marL="0" marR="0" algn="ctr">
                        <a:spcBef>
                          <a:spcPts val="0"/>
                        </a:spcBef>
                        <a:spcAft>
                          <a:spcPts val="0"/>
                        </a:spcAft>
                      </a:pPr>
                      <a:r>
                        <a:rPr lang="zh-CN" altLang="en-US" sz="2800" b="1" kern="100" dirty="0">
                          <a:effectLst/>
                          <a:latin typeface="宋体" panose="02010600030101010101" pitchFamily="2" charset="-122"/>
                          <a:ea typeface="宋体" panose="02010600030101010101" pitchFamily="2" charset="-122"/>
                        </a:rPr>
                        <a:t>时间</a:t>
                      </a:r>
                      <a:r>
                        <a:rPr lang="en-US" altLang="zh-CN" sz="2800" b="1" kern="100" dirty="0">
                          <a:effectLst/>
                          <a:latin typeface="宋体" panose="02010600030101010101" pitchFamily="2" charset="-122"/>
                          <a:ea typeface="宋体" panose="02010600030101010101" pitchFamily="2" charset="-122"/>
                        </a:rPr>
                        <a:t>/s</a:t>
                      </a:r>
                      <a:endParaRPr lang="zh-CN" altLang="en-US" sz="28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2800" b="1" kern="100" dirty="0">
                          <a:effectLst/>
                          <a:latin typeface="宋体" panose="02010600030101010101" pitchFamily="2" charset="-122"/>
                          <a:ea typeface="宋体" panose="02010600030101010101" pitchFamily="2" charset="-122"/>
                        </a:rPr>
                        <a:t>∞</a:t>
                      </a:r>
                    </a:p>
                  </a:txBody>
                  <a:tcPr marL="68580" marR="68580"/>
                </a:tc>
                <a:extLst>
                  <a:ext uri="{0D108BD9-81ED-4DB2-BD59-A6C34878D82A}">
                    <a16:rowId xmlns:a16="http://schemas.microsoft.com/office/drawing/2014/main" val="2065567533"/>
                  </a:ext>
                </a:extLst>
              </a:tr>
            </a:tbl>
          </a:graphicData>
        </a:graphic>
      </p:graphicFrame>
    </p:spTree>
    <p:extLst>
      <p:ext uri="{BB962C8B-B14F-4D97-AF65-F5344CB8AC3E}">
        <p14:creationId xmlns:p14="http://schemas.microsoft.com/office/powerpoint/2010/main" val="3466306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E6498-AD92-7DEA-EEDA-1D59C049F346}"/>
              </a:ext>
            </a:extLst>
          </p:cNvPr>
          <p:cNvSpPr>
            <a:spLocks noGrp="1"/>
          </p:cNvSpPr>
          <p:nvPr>
            <p:ph type="title"/>
          </p:nvPr>
        </p:nvSpPr>
        <p:spPr/>
        <p:txBody>
          <a:bodyPr/>
          <a:lstStyle/>
          <a:p>
            <a:r>
              <a:rPr lang="zh-CN" altLang="en-US" dirty="0"/>
              <a:t>回溯法算法思想</a:t>
            </a:r>
          </a:p>
        </p:txBody>
      </p:sp>
      <p:sp>
        <p:nvSpPr>
          <p:cNvPr id="9" name="内容占位符 2">
            <a:extLst>
              <a:ext uri="{FF2B5EF4-FFF2-40B4-BE49-F238E27FC236}">
                <a16:creationId xmlns:a16="http://schemas.microsoft.com/office/drawing/2014/main" id="{60415472-AFC1-9B00-F5E4-8BF4399823D1}"/>
              </a:ext>
            </a:extLst>
          </p:cNvPr>
          <p:cNvSpPr txBox="1">
            <a:spLocks/>
          </p:cNvSpPr>
          <p:nvPr/>
        </p:nvSpPr>
        <p:spPr>
          <a:xfrm>
            <a:off x="1646435" y="1952919"/>
            <a:ext cx="8442922" cy="896298"/>
          </a:xfrm>
          <a:prstGeom prst="rect">
            <a:avLst/>
          </a:prstGeom>
        </p:spPr>
        <p:txBody>
          <a:bodyPr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zh-CN" altLang="en-US" dirty="0"/>
              <a:t>按照约束条件沿着某条路径搜索，如果遇到不符合约束条件的节点就回退，直到找到一条满足条件的路径。</a:t>
            </a:r>
            <a:endParaRPr lang="en-US" altLang="zh-CN" dirty="0"/>
          </a:p>
        </p:txBody>
      </p:sp>
      <p:sp>
        <p:nvSpPr>
          <p:cNvPr id="7" name="内容占位符 2">
            <a:extLst>
              <a:ext uri="{FF2B5EF4-FFF2-40B4-BE49-F238E27FC236}">
                <a16:creationId xmlns:a16="http://schemas.microsoft.com/office/drawing/2014/main" id="{2DA50E6E-190F-490B-BE51-B00D075040C7}"/>
              </a:ext>
            </a:extLst>
          </p:cNvPr>
          <p:cNvSpPr txBox="1">
            <a:spLocks/>
          </p:cNvSpPr>
          <p:nvPr/>
        </p:nvSpPr>
        <p:spPr>
          <a:xfrm>
            <a:off x="1646435" y="2935236"/>
            <a:ext cx="8442922" cy="896298"/>
          </a:xfrm>
          <a:prstGeom prst="rect">
            <a:avLst/>
          </a:prstGeom>
        </p:spPr>
        <p:txBody>
          <a:bodyPr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zh-CN" altLang="en-US" dirty="0"/>
              <a:t>解空间</a:t>
            </a:r>
            <a:r>
              <a:rPr lang="en-US" altLang="zh-CN" dirty="0"/>
              <a:t>——</a:t>
            </a:r>
            <a:r>
              <a:rPr lang="zh-CN" altLang="en-US" dirty="0"/>
              <a:t>树状结构</a:t>
            </a:r>
            <a:endParaRPr lang="en-US" altLang="zh-CN" dirty="0"/>
          </a:p>
        </p:txBody>
      </p:sp>
      <p:pic>
        <p:nvPicPr>
          <p:cNvPr id="14" name="图片 13" descr="图示&#10;&#10;描述已自动生成">
            <a:extLst>
              <a:ext uri="{FF2B5EF4-FFF2-40B4-BE49-F238E27FC236}">
                <a16:creationId xmlns:a16="http://schemas.microsoft.com/office/drawing/2014/main" id="{031AD6A4-E034-C03A-FCF1-7F1D3378985C}"/>
              </a:ext>
            </a:extLst>
          </p:cNvPr>
          <p:cNvPicPr>
            <a:picLocks noChangeAspect="1"/>
          </p:cNvPicPr>
          <p:nvPr/>
        </p:nvPicPr>
        <p:blipFill>
          <a:blip r:embed="rId2"/>
          <a:stretch>
            <a:fillRect/>
          </a:stretch>
        </p:blipFill>
        <p:spPr>
          <a:xfrm>
            <a:off x="1702571" y="3587508"/>
            <a:ext cx="8948623" cy="2479606"/>
          </a:xfrm>
          <a:prstGeom prst="rect">
            <a:avLst/>
          </a:prstGeom>
        </p:spPr>
      </p:pic>
    </p:spTree>
    <p:extLst>
      <p:ext uri="{BB962C8B-B14F-4D97-AF65-F5344CB8AC3E}">
        <p14:creationId xmlns:p14="http://schemas.microsoft.com/office/powerpoint/2010/main" val="2264796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normAutofit fontScale="90000"/>
          </a:bodyPr>
          <a:lstStyle/>
          <a:p>
            <a:r>
              <a:rPr lang="zh-CN" altLang="en-US" dirty="0"/>
              <a:t>最小约束优先（结合</a:t>
            </a:r>
            <a:r>
              <a:rPr lang="en-US" altLang="zh-CN" dirty="0"/>
              <a:t>DH</a:t>
            </a:r>
            <a:r>
              <a:rPr lang="zh-CN" altLang="en-US" dirty="0"/>
              <a:t>、</a:t>
            </a:r>
            <a:r>
              <a:rPr lang="en-US" altLang="zh-CN" dirty="0"/>
              <a:t>MRV</a:t>
            </a:r>
            <a:r>
              <a:rPr lang="zh-CN" altLang="en-US" dirty="0"/>
              <a:t>、向前探测）</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大规模数据集测试</a:t>
            </a:r>
          </a:p>
        </p:txBody>
      </p:sp>
      <p:graphicFrame>
        <p:nvGraphicFramePr>
          <p:cNvPr id="5" name="表格 4">
            <a:extLst>
              <a:ext uri="{FF2B5EF4-FFF2-40B4-BE49-F238E27FC236}">
                <a16:creationId xmlns:a16="http://schemas.microsoft.com/office/drawing/2014/main" id="{BD4C8D86-E947-F66F-B1FF-5C9306ABE816}"/>
              </a:ext>
            </a:extLst>
          </p:cNvPr>
          <p:cNvGraphicFramePr>
            <a:graphicFrameLocks noGrp="1"/>
          </p:cNvGraphicFramePr>
          <p:nvPr>
            <p:extLst>
              <p:ext uri="{D42A27DB-BD31-4B8C-83A1-F6EECF244321}">
                <p14:modId xmlns:p14="http://schemas.microsoft.com/office/powerpoint/2010/main" val="409488281"/>
              </p:ext>
            </p:extLst>
          </p:nvPr>
        </p:nvGraphicFramePr>
        <p:xfrm>
          <a:off x="616227" y="3152361"/>
          <a:ext cx="5307496" cy="3215310"/>
        </p:xfrm>
        <a:graphic>
          <a:graphicData uri="http://schemas.openxmlformats.org/drawingml/2006/table">
            <a:tbl>
              <a:tblPr>
                <a:tableStyleId>{5C22544A-7EE6-4342-B048-85BDC9FD1C3A}</a:tableStyleId>
              </a:tblPr>
              <a:tblGrid>
                <a:gridCol w="1323201">
                  <a:extLst>
                    <a:ext uri="{9D8B030D-6E8A-4147-A177-3AD203B41FA5}">
                      <a16:colId xmlns:a16="http://schemas.microsoft.com/office/drawing/2014/main" val="2981865099"/>
                    </a:ext>
                  </a:extLst>
                </a:gridCol>
                <a:gridCol w="1323201">
                  <a:extLst>
                    <a:ext uri="{9D8B030D-6E8A-4147-A177-3AD203B41FA5}">
                      <a16:colId xmlns:a16="http://schemas.microsoft.com/office/drawing/2014/main" val="1630658664"/>
                    </a:ext>
                  </a:extLst>
                </a:gridCol>
                <a:gridCol w="1326874">
                  <a:extLst>
                    <a:ext uri="{9D8B030D-6E8A-4147-A177-3AD203B41FA5}">
                      <a16:colId xmlns:a16="http://schemas.microsoft.com/office/drawing/2014/main" val="609146268"/>
                    </a:ext>
                  </a:extLst>
                </a:gridCol>
                <a:gridCol w="1334220">
                  <a:extLst>
                    <a:ext uri="{9D8B030D-6E8A-4147-A177-3AD203B41FA5}">
                      <a16:colId xmlns:a16="http://schemas.microsoft.com/office/drawing/2014/main" val="2993655775"/>
                    </a:ext>
                  </a:extLst>
                </a:gridCol>
              </a:tblGrid>
              <a:tr h="378272">
                <a:tc gridSpan="4">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结合</a:t>
                      </a:r>
                      <a:r>
                        <a:rPr lang="en-US" altLang="zh-CN" sz="1400" b="1" kern="100">
                          <a:effectLst/>
                          <a:latin typeface="宋体" panose="02010600030101010101" pitchFamily="2" charset="-122"/>
                          <a:ea typeface="宋体" panose="02010600030101010101" pitchFamily="2" charset="-122"/>
                        </a:rPr>
                        <a:t>DH</a:t>
                      </a:r>
                      <a:r>
                        <a:rPr lang="zh-CN" altLang="en-US" sz="1400" b="1" kern="100">
                          <a:effectLst/>
                          <a:latin typeface="宋体" panose="02010600030101010101" pitchFamily="2" charset="-122"/>
                          <a:ea typeface="宋体" panose="02010600030101010101" pitchFamily="2" charset="-122"/>
                        </a:rPr>
                        <a:t>、</a:t>
                      </a:r>
                      <a:r>
                        <a:rPr lang="en-US" altLang="zh-CN" sz="1400" b="1" kern="100">
                          <a:effectLst/>
                          <a:latin typeface="宋体" panose="02010600030101010101" pitchFamily="2" charset="-122"/>
                          <a:ea typeface="宋体" panose="02010600030101010101" pitchFamily="2" charset="-122"/>
                        </a:rPr>
                        <a:t>MRV</a:t>
                      </a:r>
                      <a:r>
                        <a:rPr lang="zh-CN" altLang="en-US" sz="1400" b="1" kern="100">
                          <a:effectLst/>
                          <a:latin typeface="宋体" panose="02010600030101010101" pitchFamily="2" charset="-122"/>
                          <a:ea typeface="宋体" panose="02010600030101010101" pitchFamily="2" charset="-122"/>
                        </a:rPr>
                        <a:t>、向前探测的最小约束优先（只找一个解）</a:t>
                      </a: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8592651"/>
                  </a:ext>
                </a:extLst>
              </a:tr>
              <a:tr h="378272">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地图</a:t>
                      </a:r>
                    </a:p>
                  </a:txBody>
                  <a:tcPr marL="68580" marR="68580"/>
                </a:tc>
                <a:tc>
                  <a:txBody>
                    <a:bodyPr/>
                    <a:lstStyle/>
                    <a:p>
                      <a:pPr marL="0" marR="0" algn="ctr">
                        <a:spcBef>
                          <a:spcPts val="0"/>
                        </a:spcBef>
                        <a:spcAft>
                          <a:spcPts val="0"/>
                        </a:spcAft>
                      </a:pPr>
                      <a:r>
                        <a:rPr lang="en-US" sz="1400" b="1" kern="100" dirty="0">
                          <a:effectLst/>
                          <a:latin typeface="宋体" panose="02010600030101010101" pitchFamily="2" charset="-122"/>
                          <a:ea typeface="宋体" panose="02010600030101010101" pitchFamily="2" charset="-122"/>
                        </a:rPr>
                        <a:t>Le450_5a</a:t>
                      </a:r>
                    </a:p>
                  </a:txBody>
                  <a:tcPr marL="68580" marR="68580"/>
                </a:tc>
                <a:tc>
                  <a:txBody>
                    <a:bodyPr/>
                    <a:lstStyle/>
                    <a:p>
                      <a:pPr marL="0" marR="0" algn="ctr">
                        <a:spcBef>
                          <a:spcPts val="0"/>
                        </a:spcBef>
                        <a:spcAft>
                          <a:spcPts val="0"/>
                        </a:spcAft>
                      </a:pPr>
                      <a:r>
                        <a:rPr lang="en-US" sz="1400" b="1" kern="100">
                          <a:effectLst/>
                          <a:latin typeface="宋体" panose="02010600030101010101" pitchFamily="2" charset="-122"/>
                          <a:ea typeface="宋体" panose="02010600030101010101" pitchFamily="2" charset="-122"/>
                        </a:rPr>
                        <a:t>Le450_15b</a:t>
                      </a:r>
                    </a:p>
                  </a:txBody>
                  <a:tcPr marL="68580" marR="68580"/>
                </a:tc>
                <a:tc>
                  <a:txBody>
                    <a:bodyPr/>
                    <a:lstStyle/>
                    <a:p>
                      <a:pPr marL="0" marR="0" algn="ctr">
                        <a:spcBef>
                          <a:spcPts val="0"/>
                        </a:spcBef>
                        <a:spcAft>
                          <a:spcPts val="0"/>
                        </a:spcAft>
                      </a:pPr>
                      <a:r>
                        <a:rPr lang="en-US" sz="1400" b="1" kern="100">
                          <a:effectLst/>
                          <a:latin typeface="宋体" panose="02010600030101010101" pitchFamily="2" charset="-122"/>
                          <a:ea typeface="宋体" panose="02010600030101010101" pitchFamily="2" charset="-122"/>
                        </a:rPr>
                        <a:t>Le450_25a</a:t>
                      </a:r>
                    </a:p>
                  </a:txBody>
                  <a:tcPr marL="68580" marR="68580"/>
                </a:tc>
                <a:extLst>
                  <a:ext uri="{0D108BD9-81ED-4DB2-BD59-A6C34878D82A}">
                    <a16:rowId xmlns:a16="http://schemas.microsoft.com/office/drawing/2014/main" val="1884005107"/>
                  </a:ext>
                </a:extLst>
              </a:tr>
              <a:tr h="643062">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最小约束优先（时间</a:t>
                      </a:r>
                      <a:r>
                        <a:rPr lang="en-US" altLang="zh-CN" sz="1400" b="1" kern="100">
                          <a:effectLst/>
                          <a:latin typeface="宋体" panose="02010600030101010101" pitchFamily="2" charset="-122"/>
                          <a:ea typeface="宋体" panose="02010600030101010101" pitchFamily="2" charset="-122"/>
                        </a:rPr>
                        <a:t>/s</a:t>
                      </a: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a:t>
                      </a:r>
                    </a:p>
                  </a:txBody>
                  <a:tcPr marL="68580" marR="68580"/>
                </a:tc>
                <a:extLst>
                  <a:ext uri="{0D108BD9-81ED-4DB2-BD59-A6C34878D82A}">
                    <a16:rowId xmlns:a16="http://schemas.microsoft.com/office/drawing/2014/main" val="2411761096"/>
                  </a:ext>
                </a:extLst>
              </a:tr>
              <a:tr h="907852">
                <a:tc>
                  <a:txBody>
                    <a:bodyPr/>
                    <a:lstStyle/>
                    <a:p>
                      <a:pPr marL="0" marR="0" algn="ctr">
                        <a:spcBef>
                          <a:spcPts val="0"/>
                        </a:spcBef>
                        <a:spcAft>
                          <a:spcPts val="0"/>
                        </a:spcAft>
                      </a:pPr>
                      <a:r>
                        <a:rPr lang="en-US" altLang="zh-CN" sz="1400" b="1" kern="100">
                          <a:effectLst/>
                          <a:latin typeface="宋体" panose="02010600030101010101" pitchFamily="2" charset="-122"/>
                          <a:ea typeface="宋体" panose="02010600030101010101" pitchFamily="2" charset="-122"/>
                        </a:rPr>
                        <a:t>DH+</a:t>
                      </a:r>
                      <a:r>
                        <a:rPr lang="zh-CN" altLang="en-US" sz="1400" b="1" kern="100">
                          <a:effectLst/>
                          <a:latin typeface="宋体" panose="02010600030101010101" pitchFamily="2" charset="-122"/>
                          <a:ea typeface="宋体" panose="02010600030101010101" pitchFamily="2" charset="-122"/>
                        </a:rPr>
                        <a:t>最小约束优先（时间</a:t>
                      </a:r>
                      <a:r>
                        <a:rPr lang="en-US" altLang="zh-CN" sz="1400" b="1" kern="100">
                          <a:effectLst/>
                          <a:latin typeface="宋体" panose="02010600030101010101" pitchFamily="2" charset="-122"/>
                          <a:ea typeface="宋体" panose="02010600030101010101" pitchFamily="2" charset="-122"/>
                        </a:rPr>
                        <a:t>/s</a:t>
                      </a: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4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a:effectLst/>
                          <a:latin typeface="宋体" panose="02010600030101010101" pitchFamily="2" charset="-122"/>
                          <a:ea typeface="宋体" panose="02010600030101010101" pitchFamily="2" charset="-122"/>
                        </a:rPr>
                        <a:t>0.022000</a:t>
                      </a:r>
                      <a:endParaRPr lang="zh-CN" altLang="en-US" sz="14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1301329290"/>
                  </a:ext>
                </a:extLst>
              </a:tr>
              <a:tr h="907852">
                <a:tc>
                  <a:txBody>
                    <a:bodyPr/>
                    <a:lstStyle/>
                    <a:p>
                      <a:pPr marL="0" marR="0" algn="ctr">
                        <a:spcBef>
                          <a:spcPts val="0"/>
                        </a:spcBef>
                        <a:spcAft>
                          <a:spcPts val="0"/>
                        </a:spcAft>
                      </a:pPr>
                      <a:r>
                        <a:rPr lang="en-US" altLang="zh-CN" sz="1400" b="1" kern="100">
                          <a:effectLst/>
                          <a:latin typeface="宋体" panose="02010600030101010101" pitchFamily="2" charset="-122"/>
                          <a:ea typeface="宋体" panose="02010600030101010101" pitchFamily="2" charset="-122"/>
                        </a:rPr>
                        <a:t>MRV+</a:t>
                      </a:r>
                      <a:r>
                        <a:rPr lang="zh-CN" altLang="en-US" sz="1400" b="1" kern="100">
                          <a:effectLst/>
                          <a:latin typeface="宋体" panose="02010600030101010101" pitchFamily="2" charset="-122"/>
                          <a:ea typeface="宋体" panose="02010600030101010101" pitchFamily="2" charset="-122"/>
                        </a:rPr>
                        <a:t>最小约束优先（时间</a:t>
                      </a:r>
                      <a:r>
                        <a:rPr lang="en-US" altLang="zh-CN" sz="1400" b="1" kern="100">
                          <a:effectLst/>
                          <a:latin typeface="宋体" panose="02010600030101010101" pitchFamily="2" charset="-122"/>
                          <a:ea typeface="宋体" panose="02010600030101010101" pitchFamily="2" charset="-122"/>
                        </a:rPr>
                        <a:t>/s</a:t>
                      </a: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dirty="0">
                          <a:effectLst/>
                          <a:latin typeface="宋体" panose="02010600030101010101" pitchFamily="2" charset="-122"/>
                          <a:ea typeface="宋体" panose="02010600030101010101" pitchFamily="2" charset="-122"/>
                        </a:rPr>
                        <a:t>0.009000</a:t>
                      </a:r>
                      <a:endParaRPr lang="zh-CN" altLang="en-US" sz="14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dirty="0">
                          <a:effectLst/>
                          <a:latin typeface="宋体" panose="02010600030101010101" pitchFamily="2" charset="-122"/>
                          <a:ea typeface="宋体" panose="02010600030101010101" pitchFamily="2" charset="-122"/>
                        </a:rPr>
                        <a:t>0.019000</a:t>
                      </a:r>
                      <a:endParaRPr lang="zh-CN" altLang="en-US" sz="1400" b="1"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963591101"/>
                  </a:ext>
                </a:extLst>
              </a:tr>
            </a:tbl>
          </a:graphicData>
        </a:graphic>
      </p:graphicFrame>
      <p:graphicFrame>
        <p:nvGraphicFramePr>
          <p:cNvPr id="6" name="表格 5">
            <a:extLst>
              <a:ext uri="{FF2B5EF4-FFF2-40B4-BE49-F238E27FC236}">
                <a16:creationId xmlns:a16="http://schemas.microsoft.com/office/drawing/2014/main" id="{8DF213E4-726C-7BA9-9B81-1C84755FCE74}"/>
              </a:ext>
            </a:extLst>
          </p:cNvPr>
          <p:cNvGraphicFramePr>
            <a:graphicFrameLocks noGrp="1"/>
          </p:cNvGraphicFramePr>
          <p:nvPr>
            <p:extLst>
              <p:ext uri="{D42A27DB-BD31-4B8C-83A1-F6EECF244321}">
                <p14:modId xmlns:p14="http://schemas.microsoft.com/office/powerpoint/2010/main" val="3122167195"/>
              </p:ext>
            </p:extLst>
          </p:nvPr>
        </p:nvGraphicFramePr>
        <p:xfrm>
          <a:off x="6389687" y="3152361"/>
          <a:ext cx="4980678" cy="3215310"/>
        </p:xfrm>
        <a:graphic>
          <a:graphicData uri="http://schemas.openxmlformats.org/drawingml/2006/table">
            <a:tbl>
              <a:tblPr>
                <a:tableStyleId>{5C22544A-7EE6-4342-B048-85BDC9FD1C3A}</a:tableStyleId>
              </a:tblPr>
              <a:tblGrid>
                <a:gridCol w="1241722">
                  <a:extLst>
                    <a:ext uri="{9D8B030D-6E8A-4147-A177-3AD203B41FA5}">
                      <a16:colId xmlns:a16="http://schemas.microsoft.com/office/drawing/2014/main" val="2682282736"/>
                    </a:ext>
                  </a:extLst>
                </a:gridCol>
                <a:gridCol w="1241722">
                  <a:extLst>
                    <a:ext uri="{9D8B030D-6E8A-4147-A177-3AD203B41FA5}">
                      <a16:colId xmlns:a16="http://schemas.microsoft.com/office/drawing/2014/main" val="1701566924"/>
                    </a:ext>
                  </a:extLst>
                </a:gridCol>
                <a:gridCol w="1245170">
                  <a:extLst>
                    <a:ext uri="{9D8B030D-6E8A-4147-A177-3AD203B41FA5}">
                      <a16:colId xmlns:a16="http://schemas.microsoft.com/office/drawing/2014/main" val="1099227788"/>
                    </a:ext>
                  </a:extLst>
                </a:gridCol>
                <a:gridCol w="1252064">
                  <a:extLst>
                    <a:ext uri="{9D8B030D-6E8A-4147-A177-3AD203B41FA5}">
                      <a16:colId xmlns:a16="http://schemas.microsoft.com/office/drawing/2014/main" val="1457000762"/>
                    </a:ext>
                  </a:extLst>
                </a:gridCol>
              </a:tblGrid>
              <a:tr h="1141886">
                <a:tc>
                  <a:txBody>
                    <a:bodyPr/>
                    <a:lstStyle/>
                    <a:p>
                      <a:pPr marL="0" marR="0" algn="ctr">
                        <a:spcBef>
                          <a:spcPts val="0"/>
                        </a:spcBef>
                        <a:spcAft>
                          <a:spcPts val="0"/>
                        </a:spcAft>
                      </a:pPr>
                      <a:r>
                        <a:rPr lang="en-US" altLang="zh-CN" sz="1400" b="1" kern="100">
                          <a:effectLst/>
                          <a:latin typeface="宋体" panose="02010600030101010101" pitchFamily="2" charset="-122"/>
                          <a:ea typeface="宋体" panose="02010600030101010101" pitchFamily="2" charset="-122"/>
                        </a:rPr>
                        <a:t>MRV+</a:t>
                      </a:r>
                      <a:r>
                        <a:rPr lang="zh-CN" altLang="en-US" sz="1400" b="1" kern="100">
                          <a:effectLst/>
                          <a:latin typeface="宋体" panose="02010600030101010101" pitchFamily="2" charset="-122"/>
                          <a:ea typeface="宋体" panose="02010600030101010101" pitchFamily="2" charset="-122"/>
                        </a:rPr>
                        <a:t>向前探测</a:t>
                      </a:r>
                      <a:r>
                        <a:rPr lang="en-US" altLang="zh-CN" sz="1400" b="1" kern="100">
                          <a:effectLst/>
                          <a:latin typeface="宋体" panose="02010600030101010101" pitchFamily="2" charset="-122"/>
                          <a:ea typeface="宋体" panose="02010600030101010101" pitchFamily="2" charset="-122"/>
                        </a:rPr>
                        <a:t>+</a:t>
                      </a:r>
                      <a:r>
                        <a:rPr lang="zh-CN" altLang="en-US" sz="1400" b="1" kern="100">
                          <a:effectLst/>
                          <a:latin typeface="宋体" panose="02010600030101010101" pitchFamily="2" charset="-122"/>
                          <a:ea typeface="宋体" panose="02010600030101010101" pitchFamily="2" charset="-122"/>
                        </a:rPr>
                        <a:t>最小约束优先（时间</a:t>
                      </a:r>
                      <a:r>
                        <a:rPr lang="en-US" altLang="zh-CN" sz="1400" b="1" kern="100">
                          <a:effectLst/>
                          <a:latin typeface="宋体" panose="02010600030101010101" pitchFamily="2" charset="-122"/>
                          <a:ea typeface="宋体" panose="02010600030101010101" pitchFamily="2" charset="-122"/>
                        </a:rPr>
                        <a:t>/s</a:t>
                      </a: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dirty="0">
                          <a:effectLst/>
                          <a:latin typeface="宋体" panose="02010600030101010101" pitchFamily="2" charset="-122"/>
                          <a:ea typeface="宋体" panose="02010600030101010101" pitchFamily="2" charset="-122"/>
                        </a:rPr>
                        <a:t>0.009000</a:t>
                      </a:r>
                      <a:endParaRPr lang="zh-CN" altLang="en-US" sz="14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a:effectLst/>
                          <a:latin typeface="宋体" panose="02010600030101010101" pitchFamily="2" charset="-122"/>
                          <a:ea typeface="宋体" panose="02010600030101010101" pitchFamily="2" charset="-122"/>
                        </a:rPr>
                        <a:t>0.019000</a:t>
                      </a:r>
                      <a:endParaRPr lang="zh-CN" altLang="en-US" sz="14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028867324"/>
                  </a:ext>
                </a:extLst>
              </a:tr>
              <a:tr h="931538">
                <a:tc>
                  <a:txBody>
                    <a:bodyPr/>
                    <a:lstStyle/>
                    <a:p>
                      <a:pPr marL="0" marR="0" algn="ctr">
                        <a:spcBef>
                          <a:spcPts val="0"/>
                        </a:spcBef>
                        <a:spcAft>
                          <a:spcPts val="0"/>
                        </a:spcAft>
                      </a:pPr>
                      <a:r>
                        <a:rPr lang="en-US" altLang="zh-CN" sz="1400" b="1" kern="100">
                          <a:effectLst/>
                          <a:latin typeface="宋体" panose="02010600030101010101" pitchFamily="2" charset="-122"/>
                          <a:ea typeface="宋体" panose="02010600030101010101" pitchFamily="2" charset="-122"/>
                        </a:rPr>
                        <a:t>DH+MRV+</a:t>
                      </a:r>
                      <a:r>
                        <a:rPr lang="zh-CN" altLang="en-US" sz="1400" b="1" kern="100">
                          <a:effectLst/>
                          <a:latin typeface="宋体" panose="02010600030101010101" pitchFamily="2" charset="-122"/>
                          <a:ea typeface="宋体" panose="02010600030101010101" pitchFamily="2" charset="-122"/>
                        </a:rPr>
                        <a:t>最小约束优先（时间</a:t>
                      </a:r>
                      <a:r>
                        <a:rPr lang="en-US" altLang="zh-CN" sz="1400" b="1" kern="100">
                          <a:effectLst/>
                          <a:latin typeface="宋体" panose="02010600030101010101" pitchFamily="2" charset="-122"/>
                          <a:ea typeface="宋体" panose="02010600030101010101" pitchFamily="2" charset="-122"/>
                        </a:rPr>
                        <a:t>/s</a:t>
                      </a: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a:effectLst/>
                          <a:latin typeface="宋体" panose="02010600030101010101" pitchFamily="2" charset="-122"/>
                          <a:ea typeface="宋体" panose="02010600030101010101" pitchFamily="2" charset="-122"/>
                        </a:rPr>
                        <a:t>5.498000</a:t>
                      </a:r>
                      <a:endParaRPr lang="zh-CN" altLang="en-US" sz="14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400" b="1" kern="100" dirty="0">
                          <a:effectLst/>
                          <a:latin typeface="宋体" panose="02010600030101010101" pitchFamily="2" charset="-122"/>
                          <a:ea typeface="宋体" panose="02010600030101010101" pitchFamily="2" charset="-122"/>
                        </a:rPr>
                        <a:t>11.588000</a:t>
                      </a:r>
                      <a:endParaRPr lang="zh-CN" altLang="en-US" sz="14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400" b="1" kern="100" dirty="0">
                          <a:effectLst/>
                          <a:latin typeface="宋体" panose="02010600030101010101" pitchFamily="2" charset="-122"/>
                          <a:ea typeface="宋体" panose="02010600030101010101" pitchFamily="2" charset="-122"/>
                        </a:rPr>
                        <a:t>0.030000</a:t>
                      </a:r>
                      <a:endParaRPr lang="zh-CN" altLang="en-US" sz="1400" b="1"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05373487"/>
                  </a:ext>
                </a:extLst>
              </a:tr>
              <a:tr h="1141886">
                <a:tc>
                  <a:txBody>
                    <a:bodyPr/>
                    <a:lstStyle/>
                    <a:p>
                      <a:pPr marL="0" marR="0" algn="ctr">
                        <a:spcBef>
                          <a:spcPts val="0"/>
                        </a:spcBef>
                        <a:spcAft>
                          <a:spcPts val="0"/>
                        </a:spcAft>
                      </a:pPr>
                      <a:r>
                        <a:rPr lang="en-US" altLang="zh-CN" sz="1400" b="1" kern="100">
                          <a:effectLst/>
                          <a:latin typeface="宋体" panose="02010600030101010101" pitchFamily="2" charset="-122"/>
                          <a:ea typeface="宋体" panose="02010600030101010101" pitchFamily="2" charset="-122"/>
                        </a:rPr>
                        <a:t>DH+MRV+</a:t>
                      </a:r>
                      <a:r>
                        <a:rPr lang="zh-CN" altLang="en-US" sz="1400" b="1" kern="100">
                          <a:effectLst/>
                          <a:latin typeface="宋体" panose="02010600030101010101" pitchFamily="2" charset="-122"/>
                          <a:ea typeface="宋体" panose="02010600030101010101" pitchFamily="2" charset="-122"/>
                        </a:rPr>
                        <a:t>向前探测</a:t>
                      </a:r>
                      <a:r>
                        <a:rPr lang="en-US" altLang="zh-CN" sz="1400" b="1" kern="100">
                          <a:effectLst/>
                          <a:latin typeface="宋体" panose="02010600030101010101" pitchFamily="2" charset="-122"/>
                          <a:ea typeface="宋体" panose="02010600030101010101" pitchFamily="2" charset="-122"/>
                        </a:rPr>
                        <a:t>+</a:t>
                      </a:r>
                      <a:r>
                        <a:rPr lang="zh-CN" altLang="en-US" sz="1400" b="1" kern="100">
                          <a:effectLst/>
                          <a:latin typeface="宋体" panose="02010600030101010101" pitchFamily="2" charset="-122"/>
                          <a:ea typeface="宋体" panose="02010600030101010101" pitchFamily="2" charset="-122"/>
                        </a:rPr>
                        <a:t>最小约束优先（时间</a:t>
                      </a:r>
                      <a:r>
                        <a:rPr lang="en-US" altLang="zh-CN" sz="1400" b="1" kern="100">
                          <a:effectLst/>
                          <a:latin typeface="宋体" panose="02010600030101010101" pitchFamily="2" charset="-122"/>
                          <a:ea typeface="宋体" panose="02010600030101010101" pitchFamily="2" charset="-122"/>
                        </a:rPr>
                        <a:t>/s</a:t>
                      </a:r>
                      <a:r>
                        <a:rPr lang="zh-CN" altLang="en-US" sz="14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400" b="1" kern="100">
                          <a:effectLst/>
                          <a:latin typeface="宋体" panose="02010600030101010101" pitchFamily="2" charset="-122"/>
                          <a:ea typeface="宋体" panose="02010600030101010101" pitchFamily="2" charset="-122"/>
                        </a:rPr>
                        <a:t>5.086000</a:t>
                      </a:r>
                      <a:endParaRPr lang="zh-CN" altLang="en-US" sz="14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400" b="1" kern="100" dirty="0">
                          <a:effectLst/>
                          <a:latin typeface="宋体" panose="02010600030101010101" pitchFamily="2" charset="-122"/>
                          <a:ea typeface="宋体" panose="02010600030101010101" pitchFamily="2" charset="-122"/>
                        </a:rPr>
                        <a:t>10.427000</a:t>
                      </a:r>
                      <a:endParaRPr lang="zh-CN" altLang="en-US" sz="14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400" b="1" kern="100" dirty="0">
                          <a:effectLst/>
                          <a:latin typeface="宋体" panose="02010600030101010101" pitchFamily="2" charset="-122"/>
                          <a:ea typeface="宋体" panose="02010600030101010101" pitchFamily="2" charset="-122"/>
                        </a:rPr>
                        <a:t>0.032000</a:t>
                      </a:r>
                      <a:endParaRPr lang="zh-CN" altLang="en-US" sz="1400" b="1"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607054168"/>
                  </a:ext>
                </a:extLst>
              </a:tr>
            </a:tbl>
          </a:graphicData>
        </a:graphic>
      </p:graphicFrame>
    </p:spTree>
    <p:extLst>
      <p:ext uri="{BB962C8B-B14F-4D97-AF65-F5344CB8AC3E}">
        <p14:creationId xmlns:p14="http://schemas.microsoft.com/office/powerpoint/2010/main" val="3257123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等效冗余剪枝</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p:txBody>
          <a:bodyPr/>
          <a:lstStyle/>
          <a:p>
            <a:r>
              <a:rPr lang="zh-CN" altLang="en-US" dirty="0"/>
              <a:t>在搜索过程中，如果能够判定从搜索树的当前节点上沿着某几条不同分支到达的子树是等效的，那么只需要对其中的一条分支执行搜索</a:t>
            </a:r>
          </a:p>
        </p:txBody>
      </p:sp>
    </p:spTree>
    <p:extLst>
      <p:ext uri="{BB962C8B-B14F-4D97-AF65-F5344CB8AC3E}">
        <p14:creationId xmlns:p14="http://schemas.microsoft.com/office/powerpoint/2010/main" val="3529391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等效冗余剪枝</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p:txBody>
          <a:bodyPr/>
          <a:lstStyle/>
          <a:p>
            <a:r>
              <a:rPr lang="zh-CN" altLang="en-US" dirty="0"/>
              <a:t>当前需要染色的点有 </a:t>
            </a:r>
            <a:r>
              <a:rPr lang="en-US" altLang="zh-CN" dirty="0"/>
              <a:t>x </a:t>
            </a:r>
            <a:r>
              <a:rPr lang="zh-CN" altLang="en-US" dirty="0"/>
              <a:t>种从未被其他点使用过的颜色可以使用，则这 </a:t>
            </a:r>
            <a:r>
              <a:rPr lang="en-US" altLang="zh-CN" dirty="0"/>
              <a:t>x </a:t>
            </a:r>
            <a:r>
              <a:rPr lang="zh-CN" altLang="en-US" dirty="0"/>
              <a:t>种颜色可以视为等价的颜色，直接使用其中一种颜色搜索得到可行方案数</a:t>
            </a:r>
            <a:r>
              <a:rPr lang="en-US" altLang="zh-CN" dirty="0"/>
              <a:t>y</a:t>
            </a:r>
            <a:r>
              <a:rPr lang="zh-CN" altLang="en-US" dirty="0"/>
              <a:t>后，这</a:t>
            </a:r>
            <a:r>
              <a:rPr lang="en-US" altLang="zh-CN" dirty="0"/>
              <a:t>x</a:t>
            </a:r>
            <a:r>
              <a:rPr lang="zh-CN" altLang="en-US" dirty="0"/>
              <a:t>种颜色总可行方案数为</a:t>
            </a:r>
            <a:r>
              <a:rPr lang="en-US" altLang="zh-CN" dirty="0"/>
              <a:t>x*y</a:t>
            </a:r>
            <a:r>
              <a:rPr lang="zh-CN" altLang="en-US" dirty="0"/>
              <a:t>。</a:t>
            </a:r>
          </a:p>
        </p:txBody>
      </p:sp>
      <p:pic>
        <p:nvPicPr>
          <p:cNvPr id="5" name="图片 4">
            <a:extLst>
              <a:ext uri="{FF2B5EF4-FFF2-40B4-BE49-F238E27FC236}">
                <a16:creationId xmlns:a16="http://schemas.microsoft.com/office/drawing/2014/main" id="{8FC542A7-5C05-58B4-A4F5-40780929D5ED}"/>
              </a:ext>
            </a:extLst>
          </p:cNvPr>
          <p:cNvPicPr>
            <a:picLocks noChangeAspect="1"/>
          </p:cNvPicPr>
          <p:nvPr/>
        </p:nvPicPr>
        <p:blipFill>
          <a:blip r:embed="rId2"/>
          <a:stretch>
            <a:fillRect/>
          </a:stretch>
        </p:blipFill>
        <p:spPr>
          <a:xfrm>
            <a:off x="2902226" y="3528391"/>
            <a:ext cx="6096000" cy="3132848"/>
          </a:xfrm>
          <a:prstGeom prst="rect">
            <a:avLst/>
          </a:prstGeom>
        </p:spPr>
      </p:pic>
    </p:spTree>
    <p:extLst>
      <p:ext uri="{BB962C8B-B14F-4D97-AF65-F5344CB8AC3E}">
        <p14:creationId xmlns:p14="http://schemas.microsoft.com/office/powerpoint/2010/main" val="4136152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等效冗余剪枝</a:t>
            </a:r>
          </a:p>
        </p:txBody>
      </p:sp>
      <p:pic>
        <p:nvPicPr>
          <p:cNvPr id="7" name="图片 6">
            <a:extLst>
              <a:ext uri="{FF2B5EF4-FFF2-40B4-BE49-F238E27FC236}">
                <a16:creationId xmlns:a16="http://schemas.microsoft.com/office/drawing/2014/main" id="{7C158B1F-F7DB-CCB4-AFA1-08E070FB907A}"/>
              </a:ext>
            </a:extLst>
          </p:cNvPr>
          <p:cNvPicPr>
            <a:picLocks noChangeAspect="1"/>
          </p:cNvPicPr>
          <p:nvPr/>
        </p:nvPicPr>
        <p:blipFill>
          <a:blip r:embed="rId2"/>
          <a:stretch>
            <a:fillRect/>
          </a:stretch>
        </p:blipFill>
        <p:spPr>
          <a:xfrm>
            <a:off x="2478257" y="1816191"/>
            <a:ext cx="7224838" cy="4909185"/>
          </a:xfrm>
          <a:prstGeom prst="rect">
            <a:avLst/>
          </a:prstGeom>
        </p:spPr>
      </p:pic>
    </p:spTree>
    <p:extLst>
      <p:ext uri="{BB962C8B-B14F-4D97-AF65-F5344CB8AC3E}">
        <p14:creationId xmlns:p14="http://schemas.microsoft.com/office/powerpoint/2010/main" val="603532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等效冗余剪枝</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小规模数据集验证</a:t>
            </a:r>
          </a:p>
        </p:txBody>
      </p:sp>
      <p:pic>
        <p:nvPicPr>
          <p:cNvPr id="6" name="图片 5">
            <a:extLst>
              <a:ext uri="{FF2B5EF4-FFF2-40B4-BE49-F238E27FC236}">
                <a16:creationId xmlns:a16="http://schemas.microsoft.com/office/drawing/2014/main" id="{DE8B97B4-2745-1A2C-BECC-E41DCEC1DAEE}"/>
              </a:ext>
            </a:extLst>
          </p:cNvPr>
          <p:cNvPicPr>
            <a:picLocks noChangeAspect="1"/>
          </p:cNvPicPr>
          <p:nvPr/>
        </p:nvPicPr>
        <p:blipFill>
          <a:blip r:embed="rId2"/>
          <a:stretch>
            <a:fillRect/>
          </a:stretch>
        </p:blipFill>
        <p:spPr>
          <a:xfrm>
            <a:off x="4002692" y="3202677"/>
            <a:ext cx="4186616" cy="1163914"/>
          </a:xfrm>
          <a:prstGeom prst="rect">
            <a:avLst/>
          </a:prstGeom>
        </p:spPr>
      </p:pic>
    </p:spTree>
    <p:extLst>
      <p:ext uri="{BB962C8B-B14F-4D97-AF65-F5344CB8AC3E}">
        <p14:creationId xmlns:p14="http://schemas.microsoft.com/office/powerpoint/2010/main" val="767080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等效冗余剪枝</a:t>
            </a:r>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600489"/>
          </a:xfrm>
        </p:spPr>
        <p:txBody>
          <a:bodyPr/>
          <a:lstStyle/>
          <a:p>
            <a:r>
              <a:rPr lang="zh-CN" altLang="en-US" dirty="0"/>
              <a:t>大规模数据集测试</a:t>
            </a:r>
          </a:p>
        </p:txBody>
      </p:sp>
      <p:graphicFrame>
        <p:nvGraphicFramePr>
          <p:cNvPr id="5" name="表格 4">
            <a:extLst>
              <a:ext uri="{FF2B5EF4-FFF2-40B4-BE49-F238E27FC236}">
                <a16:creationId xmlns:a16="http://schemas.microsoft.com/office/drawing/2014/main" id="{0A419107-AFAD-B378-8E0F-C199E124B612}"/>
              </a:ext>
            </a:extLst>
          </p:cNvPr>
          <p:cNvGraphicFramePr>
            <a:graphicFrameLocks noGrp="1"/>
          </p:cNvGraphicFramePr>
          <p:nvPr>
            <p:extLst>
              <p:ext uri="{D42A27DB-BD31-4B8C-83A1-F6EECF244321}">
                <p14:modId xmlns:p14="http://schemas.microsoft.com/office/powerpoint/2010/main" val="3828328325"/>
              </p:ext>
            </p:extLst>
          </p:nvPr>
        </p:nvGraphicFramePr>
        <p:xfrm>
          <a:off x="3858798" y="2953634"/>
          <a:ext cx="4629220" cy="2848348"/>
        </p:xfrm>
        <a:graphic>
          <a:graphicData uri="http://schemas.openxmlformats.org/drawingml/2006/table">
            <a:tbl>
              <a:tblPr>
                <a:tableStyleId>{5C22544A-7EE6-4342-B048-85BDC9FD1C3A}</a:tableStyleId>
              </a:tblPr>
              <a:tblGrid>
                <a:gridCol w="1541211">
                  <a:extLst>
                    <a:ext uri="{9D8B030D-6E8A-4147-A177-3AD203B41FA5}">
                      <a16:colId xmlns:a16="http://schemas.microsoft.com/office/drawing/2014/main" val="2662140856"/>
                    </a:ext>
                  </a:extLst>
                </a:gridCol>
                <a:gridCol w="1541211">
                  <a:extLst>
                    <a:ext uri="{9D8B030D-6E8A-4147-A177-3AD203B41FA5}">
                      <a16:colId xmlns:a16="http://schemas.microsoft.com/office/drawing/2014/main" val="3825334704"/>
                    </a:ext>
                  </a:extLst>
                </a:gridCol>
                <a:gridCol w="1546798">
                  <a:extLst>
                    <a:ext uri="{9D8B030D-6E8A-4147-A177-3AD203B41FA5}">
                      <a16:colId xmlns:a16="http://schemas.microsoft.com/office/drawing/2014/main" val="3002587233"/>
                    </a:ext>
                  </a:extLst>
                </a:gridCol>
              </a:tblGrid>
              <a:tr h="443341">
                <a:tc gridSpan="3">
                  <a:txBody>
                    <a:bodyPr/>
                    <a:lstStyle/>
                    <a:p>
                      <a:pPr marL="0" marR="0" algn="ctr">
                        <a:spcBef>
                          <a:spcPts val="0"/>
                        </a:spcBef>
                        <a:spcAft>
                          <a:spcPts val="0"/>
                        </a:spcAft>
                      </a:pPr>
                      <a:r>
                        <a:rPr lang="en-US" sz="1800" b="1" kern="100" dirty="0">
                          <a:effectLst/>
                          <a:latin typeface="宋体" panose="02010600030101010101" pitchFamily="2" charset="-122"/>
                          <a:ea typeface="宋体" panose="02010600030101010101" pitchFamily="2" charset="-122"/>
                        </a:rPr>
                        <a:t>Le450_5a</a:t>
                      </a:r>
                      <a:r>
                        <a:rPr lang="zh-CN" altLang="en-US" sz="1800" b="1" kern="100" dirty="0">
                          <a:effectLst/>
                          <a:latin typeface="宋体" panose="02010600030101010101" pitchFamily="2" charset="-122"/>
                          <a:ea typeface="宋体" panose="02010600030101010101" pitchFamily="2" charset="-122"/>
                        </a:rPr>
                        <a:t>中找全部解</a:t>
                      </a:r>
                    </a:p>
                  </a:txBody>
                  <a:tcPr marL="68580" marR="6858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06123761"/>
                  </a:ext>
                </a:extLst>
              </a:tr>
              <a:tr h="1253476">
                <a:tc>
                  <a:txBody>
                    <a:bodyPr/>
                    <a:lstStyle/>
                    <a:p>
                      <a:pPr marL="0" marR="0" algn="ctr">
                        <a:spcBef>
                          <a:spcPts val="0"/>
                        </a:spcBef>
                        <a:spcAft>
                          <a:spcPts val="0"/>
                        </a:spcAft>
                      </a:pPr>
                      <a:r>
                        <a:rPr lang="zh-CN" altLang="en-US" sz="1800" b="1" kern="100">
                          <a:effectLst/>
                          <a:latin typeface="宋体" panose="02010600030101010101" pitchFamily="2" charset="-122"/>
                          <a:ea typeface="宋体" panose="02010600030101010101" pitchFamily="2" charset="-122"/>
                        </a:rPr>
                        <a:t>方法</a:t>
                      </a:r>
                    </a:p>
                  </a:txBody>
                  <a:tcPr marL="68580" marR="68580"/>
                </a:tc>
                <a:tc>
                  <a:txBody>
                    <a:bodyPr/>
                    <a:lstStyle/>
                    <a:p>
                      <a:pPr marL="0" marR="0" algn="ctr">
                        <a:spcBef>
                          <a:spcPts val="0"/>
                        </a:spcBef>
                        <a:spcAft>
                          <a:spcPts val="0"/>
                        </a:spcAft>
                      </a:pPr>
                      <a:r>
                        <a:rPr lang="zh-CN" altLang="en-US" sz="1800" b="1" kern="100" dirty="0">
                          <a:effectLst/>
                          <a:latin typeface="宋体" panose="02010600030101010101" pitchFamily="2" charset="-122"/>
                          <a:ea typeface="宋体" panose="02010600030101010101" pitchFamily="2" charset="-122"/>
                        </a:rPr>
                        <a:t>最大度</a:t>
                      </a:r>
                      <a:r>
                        <a:rPr lang="en-US" altLang="zh-CN" sz="1800" b="1" kern="100" dirty="0">
                          <a:effectLst/>
                          <a:latin typeface="宋体" panose="02010600030101010101" pitchFamily="2" charset="-122"/>
                          <a:ea typeface="宋体" panose="02010600030101010101" pitchFamily="2" charset="-122"/>
                        </a:rPr>
                        <a:t>+</a:t>
                      </a:r>
                      <a:r>
                        <a:rPr lang="zh-CN" altLang="en-US" sz="1800" b="1" kern="100" dirty="0">
                          <a:effectLst/>
                          <a:latin typeface="宋体" panose="02010600030101010101" pitchFamily="2" charset="-122"/>
                          <a:ea typeface="宋体" panose="02010600030101010101" pitchFamily="2" charset="-122"/>
                        </a:rPr>
                        <a:t>最少可选颜色优先</a:t>
                      </a:r>
                      <a:r>
                        <a:rPr lang="en-US" altLang="zh-CN" sz="1800" b="1" kern="100" dirty="0">
                          <a:effectLst/>
                          <a:latin typeface="宋体" panose="02010600030101010101" pitchFamily="2" charset="-122"/>
                          <a:ea typeface="宋体" panose="02010600030101010101" pitchFamily="2" charset="-122"/>
                        </a:rPr>
                        <a:t>+</a:t>
                      </a:r>
                      <a:r>
                        <a:rPr lang="zh-CN" altLang="en-US" sz="1800" b="1" kern="100" dirty="0">
                          <a:effectLst/>
                          <a:latin typeface="宋体" panose="02010600030101010101" pitchFamily="2" charset="-122"/>
                          <a:ea typeface="宋体" panose="02010600030101010101" pitchFamily="2" charset="-122"/>
                        </a:rPr>
                        <a:t>向前探测剪枝</a:t>
                      </a:r>
                    </a:p>
                  </a:txBody>
                  <a:tcPr marL="68580" marR="68580"/>
                </a:tc>
                <a:tc>
                  <a:txBody>
                    <a:bodyPr/>
                    <a:lstStyle/>
                    <a:p>
                      <a:pPr marL="0" marR="0" algn="ctr">
                        <a:spcBef>
                          <a:spcPts val="0"/>
                        </a:spcBef>
                        <a:spcAft>
                          <a:spcPts val="0"/>
                        </a:spcAft>
                      </a:pPr>
                      <a:r>
                        <a:rPr lang="zh-CN" altLang="en-US" sz="1800" b="1" kern="100">
                          <a:effectLst/>
                          <a:latin typeface="宋体" panose="02010600030101010101" pitchFamily="2" charset="-122"/>
                          <a:ea typeface="宋体" panose="02010600030101010101" pitchFamily="2" charset="-122"/>
                        </a:rPr>
                        <a:t>最大度</a:t>
                      </a:r>
                      <a:r>
                        <a:rPr lang="en-US" altLang="zh-CN" sz="1800" b="1" kern="100">
                          <a:effectLst/>
                          <a:latin typeface="宋体" panose="02010600030101010101" pitchFamily="2" charset="-122"/>
                          <a:ea typeface="宋体" panose="02010600030101010101" pitchFamily="2" charset="-122"/>
                        </a:rPr>
                        <a:t>+</a:t>
                      </a:r>
                      <a:r>
                        <a:rPr lang="zh-CN" altLang="en-US" sz="1800" b="1" kern="100">
                          <a:effectLst/>
                          <a:latin typeface="宋体" panose="02010600030101010101" pitchFamily="2" charset="-122"/>
                          <a:ea typeface="宋体" panose="02010600030101010101" pitchFamily="2" charset="-122"/>
                        </a:rPr>
                        <a:t>最少可选颜色优先</a:t>
                      </a:r>
                      <a:r>
                        <a:rPr lang="en-US" altLang="zh-CN" sz="1800" b="1" kern="100">
                          <a:effectLst/>
                          <a:latin typeface="宋体" panose="02010600030101010101" pitchFamily="2" charset="-122"/>
                          <a:ea typeface="宋体" panose="02010600030101010101" pitchFamily="2" charset="-122"/>
                        </a:rPr>
                        <a:t>+</a:t>
                      </a:r>
                      <a:r>
                        <a:rPr lang="zh-CN" altLang="en-US" sz="1800" b="1" kern="100">
                          <a:effectLst/>
                          <a:latin typeface="宋体" panose="02010600030101010101" pitchFamily="2" charset="-122"/>
                          <a:ea typeface="宋体" panose="02010600030101010101" pitchFamily="2" charset="-122"/>
                        </a:rPr>
                        <a:t>向前探测剪枝</a:t>
                      </a:r>
                      <a:r>
                        <a:rPr lang="en-US" altLang="zh-CN" sz="1800" b="1" kern="100">
                          <a:effectLst/>
                          <a:latin typeface="宋体" panose="02010600030101010101" pitchFamily="2" charset="-122"/>
                          <a:ea typeface="宋体" panose="02010600030101010101" pitchFamily="2" charset="-122"/>
                        </a:rPr>
                        <a:t>+</a:t>
                      </a:r>
                      <a:r>
                        <a:rPr lang="zh-CN" altLang="en-US" sz="1800" b="1" kern="100">
                          <a:effectLst/>
                          <a:latin typeface="宋体" panose="02010600030101010101" pitchFamily="2" charset="-122"/>
                          <a:ea typeface="宋体" panose="02010600030101010101" pitchFamily="2" charset="-122"/>
                        </a:rPr>
                        <a:t>等效冗余剪枝</a:t>
                      </a:r>
                    </a:p>
                  </a:txBody>
                  <a:tcPr marL="68580" marR="68580"/>
                </a:tc>
                <a:extLst>
                  <a:ext uri="{0D108BD9-81ED-4DB2-BD59-A6C34878D82A}">
                    <a16:rowId xmlns:a16="http://schemas.microsoft.com/office/drawing/2014/main" val="3013921441"/>
                  </a:ext>
                </a:extLst>
              </a:tr>
              <a:tr h="443341">
                <a:tc>
                  <a:txBody>
                    <a:bodyPr/>
                    <a:lstStyle/>
                    <a:p>
                      <a:pPr marL="0" marR="0" algn="ctr">
                        <a:spcBef>
                          <a:spcPts val="0"/>
                        </a:spcBef>
                        <a:spcAft>
                          <a:spcPts val="0"/>
                        </a:spcAft>
                      </a:pPr>
                      <a:r>
                        <a:rPr lang="zh-CN" altLang="en-US" sz="1800" b="1" kern="100">
                          <a:effectLst/>
                          <a:latin typeface="宋体" panose="02010600030101010101" pitchFamily="2" charset="-122"/>
                          <a:ea typeface="宋体" panose="02010600030101010101" pitchFamily="2" charset="-122"/>
                        </a:rPr>
                        <a:t>解个数</a:t>
                      </a:r>
                    </a:p>
                  </a:txBody>
                  <a:tcPr marL="68580" marR="68580"/>
                </a:tc>
                <a:tc>
                  <a:txBody>
                    <a:bodyPr/>
                    <a:lstStyle/>
                    <a:p>
                      <a:pPr marL="0" marR="0" algn="ctr">
                        <a:spcBef>
                          <a:spcPts val="0"/>
                        </a:spcBef>
                        <a:spcAft>
                          <a:spcPts val="0"/>
                        </a:spcAft>
                      </a:pPr>
                      <a:r>
                        <a:rPr lang="en-US" altLang="zh-CN" sz="1800" b="1" kern="100" dirty="0">
                          <a:effectLst/>
                          <a:latin typeface="宋体" panose="02010600030101010101" pitchFamily="2" charset="-122"/>
                          <a:ea typeface="宋体" panose="02010600030101010101" pitchFamily="2" charset="-122"/>
                        </a:rPr>
                        <a:t>3840</a:t>
                      </a:r>
                      <a:endParaRPr lang="zh-CN" altLang="en-US" sz="18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800" b="1" kern="100" dirty="0">
                          <a:effectLst/>
                          <a:latin typeface="宋体" panose="02010600030101010101" pitchFamily="2" charset="-122"/>
                          <a:ea typeface="宋体" panose="02010600030101010101" pitchFamily="2" charset="-122"/>
                        </a:rPr>
                        <a:t>3840</a:t>
                      </a:r>
                      <a:endParaRPr lang="zh-CN" altLang="en-US" sz="1800" b="1"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64820870"/>
                  </a:ext>
                </a:extLst>
              </a:tr>
              <a:tr h="498626">
                <a:tc>
                  <a:txBody>
                    <a:bodyPr/>
                    <a:lstStyle/>
                    <a:p>
                      <a:pPr marL="0" marR="0" algn="ctr">
                        <a:spcBef>
                          <a:spcPts val="0"/>
                        </a:spcBef>
                        <a:spcAft>
                          <a:spcPts val="0"/>
                        </a:spcAft>
                      </a:pPr>
                      <a:r>
                        <a:rPr lang="zh-CN" altLang="en-US" sz="1800" b="1" kern="100">
                          <a:effectLst/>
                          <a:latin typeface="宋体" panose="02010600030101010101" pitchFamily="2" charset="-122"/>
                          <a:ea typeface="宋体" panose="02010600030101010101" pitchFamily="2" charset="-122"/>
                        </a:rPr>
                        <a:t>时间</a:t>
                      </a:r>
                      <a:r>
                        <a:rPr lang="en-US" altLang="zh-CN" sz="1800" b="1" kern="100">
                          <a:effectLst/>
                          <a:latin typeface="宋体" panose="02010600030101010101" pitchFamily="2" charset="-122"/>
                          <a:ea typeface="宋体" panose="02010600030101010101" pitchFamily="2" charset="-122"/>
                        </a:rPr>
                        <a:t>/</a:t>
                      </a:r>
                      <a:r>
                        <a:rPr lang="en-US" sz="18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en-US" altLang="zh-CN" sz="1800" b="1" kern="100" dirty="0">
                          <a:effectLst/>
                          <a:latin typeface="宋体" panose="02010600030101010101" pitchFamily="2" charset="-122"/>
                          <a:ea typeface="宋体" panose="02010600030101010101" pitchFamily="2" charset="-122"/>
                        </a:rPr>
                        <a:t>1208.806000</a:t>
                      </a:r>
                      <a:endParaRPr lang="zh-CN" altLang="en-US" sz="18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800" b="1" kern="100" dirty="0">
                          <a:effectLst/>
                          <a:latin typeface="宋体" panose="02010600030101010101" pitchFamily="2" charset="-122"/>
                          <a:ea typeface="宋体" panose="02010600030101010101" pitchFamily="2" charset="-122"/>
                        </a:rPr>
                        <a:t>10.711000</a:t>
                      </a:r>
                      <a:endParaRPr lang="zh-CN" altLang="en-US" sz="1800" b="1"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739061599"/>
                  </a:ext>
                </a:extLst>
              </a:tr>
            </a:tbl>
          </a:graphicData>
        </a:graphic>
      </p:graphicFrame>
    </p:spTree>
    <p:extLst>
      <p:ext uri="{BB962C8B-B14F-4D97-AF65-F5344CB8AC3E}">
        <p14:creationId xmlns:p14="http://schemas.microsoft.com/office/powerpoint/2010/main" val="46718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1B1BA-4D3D-51B3-E2BE-516249F41DD3}"/>
              </a:ext>
            </a:extLst>
          </p:cNvPr>
          <p:cNvSpPr>
            <a:spLocks noGrp="1"/>
          </p:cNvSpPr>
          <p:nvPr>
            <p:ph type="title"/>
          </p:nvPr>
        </p:nvSpPr>
        <p:spPr/>
        <p:txBody>
          <a:bodyPr/>
          <a:lstStyle/>
          <a:p>
            <a:r>
              <a:rPr lang="zh-CN" altLang="en-US" dirty="0"/>
              <a:t>各算法效率对比</a:t>
            </a:r>
          </a:p>
        </p:txBody>
      </p:sp>
      <p:pic>
        <p:nvPicPr>
          <p:cNvPr id="5" name="图片 4" descr="图表, 条形图&#10;&#10;描述已自动生成">
            <a:extLst>
              <a:ext uri="{FF2B5EF4-FFF2-40B4-BE49-F238E27FC236}">
                <a16:creationId xmlns:a16="http://schemas.microsoft.com/office/drawing/2014/main" id="{8971ACB8-EB43-1A70-1D06-111189B10A71}"/>
              </a:ext>
            </a:extLst>
          </p:cNvPr>
          <p:cNvPicPr>
            <a:picLocks noChangeAspect="1"/>
          </p:cNvPicPr>
          <p:nvPr/>
        </p:nvPicPr>
        <p:blipFill>
          <a:blip r:embed="rId2"/>
          <a:stretch>
            <a:fillRect/>
          </a:stretch>
        </p:blipFill>
        <p:spPr>
          <a:xfrm>
            <a:off x="1023502" y="1738058"/>
            <a:ext cx="9933920" cy="4966960"/>
          </a:xfrm>
          <a:prstGeom prst="rect">
            <a:avLst/>
          </a:prstGeom>
        </p:spPr>
      </p:pic>
    </p:spTree>
    <p:extLst>
      <p:ext uri="{BB962C8B-B14F-4D97-AF65-F5344CB8AC3E}">
        <p14:creationId xmlns:p14="http://schemas.microsoft.com/office/powerpoint/2010/main" val="2603025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a:extLst>
              <a:ext uri="{FF2B5EF4-FFF2-40B4-BE49-F238E27FC236}">
                <a16:creationId xmlns:a16="http://schemas.microsoft.com/office/drawing/2014/main" id="{5F302CA1-4AE4-09FE-ECD2-41906E7B2FED}"/>
              </a:ext>
            </a:extLst>
          </p:cNvPr>
          <p:cNvPicPr>
            <a:picLocks noGrp="1" noChangeAspect="1"/>
          </p:cNvPicPr>
          <p:nvPr>
            <p:ph idx="1"/>
          </p:nvPr>
        </p:nvPicPr>
        <p:blipFill>
          <a:blip r:embed="rId2"/>
          <a:stretch>
            <a:fillRect/>
          </a:stretch>
        </p:blipFill>
        <p:spPr>
          <a:xfrm>
            <a:off x="3474884" y="3605872"/>
            <a:ext cx="5242231" cy="3150916"/>
          </a:xfrm>
          <a:prstGeom prst="rect">
            <a:avLst/>
          </a:prstGeom>
        </p:spPr>
      </p:pic>
      <p:pic>
        <p:nvPicPr>
          <p:cNvPr id="6" name="图片 5">
            <a:extLst>
              <a:ext uri="{FF2B5EF4-FFF2-40B4-BE49-F238E27FC236}">
                <a16:creationId xmlns:a16="http://schemas.microsoft.com/office/drawing/2014/main" id="{219900AA-A2EE-AFB0-7C80-8DC4F35C2F68}"/>
              </a:ext>
            </a:extLst>
          </p:cNvPr>
          <p:cNvPicPr>
            <a:picLocks noChangeAspect="1"/>
          </p:cNvPicPr>
          <p:nvPr/>
        </p:nvPicPr>
        <p:blipFill>
          <a:blip r:embed="rId3"/>
          <a:stretch>
            <a:fillRect/>
          </a:stretch>
        </p:blipFill>
        <p:spPr>
          <a:xfrm>
            <a:off x="797149" y="299241"/>
            <a:ext cx="5044450" cy="3032037"/>
          </a:xfrm>
          <a:prstGeom prst="rect">
            <a:avLst/>
          </a:prstGeom>
        </p:spPr>
      </p:pic>
      <p:pic>
        <p:nvPicPr>
          <p:cNvPr id="9" name="图片 8">
            <a:extLst>
              <a:ext uri="{FF2B5EF4-FFF2-40B4-BE49-F238E27FC236}">
                <a16:creationId xmlns:a16="http://schemas.microsoft.com/office/drawing/2014/main" id="{7BC4724D-05F8-86A9-E89F-471A7F5C529C}"/>
              </a:ext>
            </a:extLst>
          </p:cNvPr>
          <p:cNvPicPr>
            <a:picLocks noChangeAspect="1"/>
          </p:cNvPicPr>
          <p:nvPr/>
        </p:nvPicPr>
        <p:blipFill>
          <a:blip r:embed="rId4"/>
          <a:stretch>
            <a:fillRect/>
          </a:stretch>
        </p:blipFill>
        <p:spPr>
          <a:xfrm>
            <a:off x="6539924" y="299241"/>
            <a:ext cx="5044450" cy="3032037"/>
          </a:xfrm>
          <a:prstGeom prst="rect">
            <a:avLst/>
          </a:prstGeom>
        </p:spPr>
      </p:pic>
    </p:spTree>
    <p:extLst>
      <p:ext uri="{BB962C8B-B14F-4D97-AF65-F5344CB8AC3E}">
        <p14:creationId xmlns:p14="http://schemas.microsoft.com/office/powerpoint/2010/main" val="728499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AF747-1425-7CBE-4C92-3DF4E440C31D}"/>
              </a:ext>
            </a:extLst>
          </p:cNvPr>
          <p:cNvSpPr>
            <a:spLocks noGrp="1"/>
          </p:cNvSpPr>
          <p:nvPr>
            <p:ph type="title"/>
          </p:nvPr>
        </p:nvSpPr>
        <p:spPr/>
        <p:txBody>
          <a:bodyPr/>
          <a:lstStyle/>
          <a:p>
            <a:r>
              <a:rPr lang="zh-CN" altLang="en-US" dirty="0"/>
              <a:t>随机生成图</a:t>
            </a:r>
          </a:p>
        </p:txBody>
      </p:sp>
      <p:pic>
        <p:nvPicPr>
          <p:cNvPr id="5" name="图片 4">
            <a:extLst>
              <a:ext uri="{FF2B5EF4-FFF2-40B4-BE49-F238E27FC236}">
                <a16:creationId xmlns:a16="http://schemas.microsoft.com/office/drawing/2014/main" id="{A8A67D1D-D149-16B6-9397-7692D2D46126}"/>
              </a:ext>
            </a:extLst>
          </p:cNvPr>
          <p:cNvPicPr>
            <a:picLocks noChangeAspect="1"/>
          </p:cNvPicPr>
          <p:nvPr/>
        </p:nvPicPr>
        <p:blipFill>
          <a:blip r:embed="rId2"/>
          <a:stretch>
            <a:fillRect/>
          </a:stretch>
        </p:blipFill>
        <p:spPr>
          <a:xfrm>
            <a:off x="2341846" y="1866900"/>
            <a:ext cx="7508307" cy="4633291"/>
          </a:xfrm>
          <a:prstGeom prst="rect">
            <a:avLst/>
          </a:prstGeom>
        </p:spPr>
      </p:pic>
    </p:spTree>
    <p:extLst>
      <p:ext uri="{BB962C8B-B14F-4D97-AF65-F5344CB8AC3E}">
        <p14:creationId xmlns:p14="http://schemas.microsoft.com/office/powerpoint/2010/main" val="3944762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lstStyle/>
          <a:p>
            <a:r>
              <a:rPr lang="zh-CN" altLang="en-US" dirty="0"/>
              <a:t>边疏密对回溯法效率的影响</a:t>
            </a:r>
          </a:p>
        </p:txBody>
      </p:sp>
      <p:graphicFrame>
        <p:nvGraphicFramePr>
          <p:cNvPr id="4" name="内容占位符 3">
            <a:extLst>
              <a:ext uri="{FF2B5EF4-FFF2-40B4-BE49-F238E27FC236}">
                <a16:creationId xmlns:a16="http://schemas.microsoft.com/office/drawing/2014/main" id="{03048C30-E28D-46A1-74B9-A8B920F954BB}"/>
              </a:ext>
            </a:extLst>
          </p:cNvPr>
          <p:cNvGraphicFramePr>
            <a:graphicFrameLocks noGrp="1"/>
          </p:cNvGraphicFramePr>
          <p:nvPr>
            <p:ph idx="1"/>
            <p:extLst>
              <p:ext uri="{D42A27DB-BD31-4B8C-83A1-F6EECF244321}">
                <p14:modId xmlns:p14="http://schemas.microsoft.com/office/powerpoint/2010/main" val="869304732"/>
              </p:ext>
            </p:extLst>
          </p:nvPr>
        </p:nvGraphicFramePr>
        <p:xfrm>
          <a:off x="1763699" y="2103120"/>
          <a:ext cx="9050073" cy="4145280"/>
        </p:xfrm>
        <a:graphic>
          <a:graphicData uri="http://schemas.openxmlformats.org/drawingml/2006/table">
            <a:tbl>
              <a:tblPr>
                <a:tableStyleId>{5C22544A-7EE6-4342-B048-85BDC9FD1C3A}</a:tableStyleId>
              </a:tblPr>
              <a:tblGrid>
                <a:gridCol w="822444">
                  <a:extLst>
                    <a:ext uri="{9D8B030D-6E8A-4147-A177-3AD203B41FA5}">
                      <a16:colId xmlns:a16="http://schemas.microsoft.com/office/drawing/2014/main" val="758991153"/>
                    </a:ext>
                  </a:extLst>
                </a:gridCol>
                <a:gridCol w="822444">
                  <a:extLst>
                    <a:ext uri="{9D8B030D-6E8A-4147-A177-3AD203B41FA5}">
                      <a16:colId xmlns:a16="http://schemas.microsoft.com/office/drawing/2014/main" val="1836696152"/>
                    </a:ext>
                  </a:extLst>
                </a:gridCol>
                <a:gridCol w="822444">
                  <a:extLst>
                    <a:ext uri="{9D8B030D-6E8A-4147-A177-3AD203B41FA5}">
                      <a16:colId xmlns:a16="http://schemas.microsoft.com/office/drawing/2014/main" val="1925433766"/>
                    </a:ext>
                  </a:extLst>
                </a:gridCol>
                <a:gridCol w="822444">
                  <a:extLst>
                    <a:ext uri="{9D8B030D-6E8A-4147-A177-3AD203B41FA5}">
                      <a16:colId xmlns:a16="http://schemas.microsoft.com/office/drawing/2014/main" val="3972038530"/>
                    </a:ext>
                  </a:extLst>
                </a:gridCol>
                <a:gridCol w="822444">
                  <a:extLst>
                    <a:ext uri="{9D8B030D-6E8A-4147-A177-3AD203B41FA5}">
                      <a16:colId xmlns:a16="http://schemas.microsoft.com/office/drawing/2014/main" val="1103170992"/>
                    </a:ext>
                  </a:extLst>
                </a:gridCol>
                <a:gridCol w="822444">
                  <a:extLst>
                    <a:ext uri="{9D8B030D-6E8A-4147-A177-3AD203B41FA5}">
                      <a16:colId xmlns:a16="http://schemas.microsoft.com/office/drawing/2014/main" val="1682699982"/>
                    </a:ext>
                  </a:extLst>
                </a:gridCol>
                <a:gridCol w="822444">
                  <a:extLst>
                    <a:ext uri="{9D8B030D-6E8A-4147-A177-3AD203B41FA5}">
                      <a16:colId xmlns:a16="http://schemas.microsoft.com/office/drawing/2014/main" val="3381572489"/>
                    </a:ext>
                  </a:extLst>
                </a:gridCol>
                <a:gridCol w="822444">
                  <a:extLst>
                    <a:ext uri="{9D8B030D-6E8A-4147-A177-3AD203B41FA5}">
                      <a16:colId xmlns:a16="http://schemas.microsoft.com/office/drawing/2014/main" val="800469202"/>
                    </a:ext>
                  </a:extLst>
                </a:gridCol>
                <a:gridCol w="823507">
                  <a:extLst>
                    <a:ext uri="{9D8B030D-6E8A-4147-A177-3AD203B41FA5}">
                      <a16:colId xmlns:a16="http://schemas.microsoft.com/office/drawing/2014/main" val="3205909162"/>
                    </a:ext>
                  </a:extLst>
                </a:gridCol>
                <a:gridCol w="823507">
                  <a:extLst>
                    <a:ext uri="{9D8B030D-6E8A-4147-A177-3AD203B41FA5}">
                      <a16:colId xmlns:a16="http://schemas.microsoft.com/office/drawing/2014/main" val="1190541091"/>
                    </a:ext>
                  </a:extLst>
                </a:gridCol>
                <a:gridCol w="823507">
                  <a:extLst>
                    <a:ext uri="{9D8B030D-6E8A-4147-A177-3AD203B41FA5}">
                      <a16:colId xmlns:a16="http://schemas.microsoft.com/office/drawing/2014/main" val="2384229036"/>
                    </a:ext>
                  </a:extLst>
                </a:gridCol>
              </a:tblGrid>
              <a:tr h="0">
                <a:tc gridSpan="11">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边疏密对回溯法（无优化）效率的影响（顶点数为</a:t>
                      </a:r>
                      <a:r>
                        <a:rPr lang="en-US" altLang="zh-CN" sz="1600" b="1" kern="100" dirty="0">
                          <a:effectLst/>
                          <a:latin typeface="宋体" panose="02010600030101010101" pitchFamily="2" charset="-122"/>
                          <a:ea typeface="宋体" panose="02010600030101010101" pitchFamily="2" charset="-122"/>
                        </a:rPr>
                        <a:t>200</a:t>
                      </a:r>
                      <a:r>
                        <a:rPr lang="zh-CN" altLang="en-US" sz="1600" b="1" kern="100" dirty="0">
                          <a:effectLst/>
                          <a:latin typeface="宋体" panose="02010600030101010101" pitchFamily="2" charset="-122"/>
                          <a:ea typeface="宋体" panose="02010600030101010101" pitchFamily="2" charset="-122"/>
                        </a:rPr>
                        <a:t>，可填颜色数为</a:t>
                      </a:r>
                      <a:r>
                        <a:rPr lang="en-US" altLang="zh-CN" sz="1600" b="1" kern="100" dirty="0">
                          <a:effectLst/>
                          <a:latin typeface="宋体" panose="02010600030101010101" pitchFamily="2" charset="-122"/>
                          <a:ea typeface="宋体" panose="02010600030101010101" pitchFamily="2" charset="-122"/>
                        </a:rPr>
                        <a:t>12</a:t>
                      </a:r>
                      <a:r>
                        <a:rPr lang="zh-CN" altLang="en-US" sz="1600" b="1" kern="100" dirty="0">
                          <a:effectLst/>
                          <a:latin typeface="宋体" panose="02010600030101010101" pitchFamily="2" charset="-122"/>
                          <a:ea typeface="宋体" panose="02010600030101010101" pitchFamily="2" charset="-122"/>
                        </a:rPr>
                        <a:t>）</a:t>
                      </a: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84581750"/>
                  </a:ext>
                </a:extLst>
              </a:tr>
              <a:tr h="0">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边数</a:t>
                      </a: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400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800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1200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1600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2000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2400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2800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3200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3600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4000</a:t>
                      </a:r>
                      <a:endParaRPr lang="zh-CN" altLang="en-US" sz="1600" b="1"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385883593"/>
                  </a:ext>
                </a:extLst>
              </a:tr>
              <a:tr h="34417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1</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extLst>
                  <a:ext uri="{0D108BD9-81ED-4DB2-BD59-A6C34878D82A}">
                    <a16:rowId xmlns:a16="http://schemas.microsoft.com/office/drawing/2014/main" val="352615240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2</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7.529000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extLst>
                  <a:ext uri="{0D108BD9-81ED-4DB2-BD59-A6C34878D82A}">
                    <a16:rowId xmlns:a16="http://schemas.microsoft.com/office/drawing/2014/main" val="225981372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3</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extLst>
                  <a:ext uri="{0D108BD9-81ED-4DB2-BD59-A6C34878D82A}">
                    <a16:rowId xmlns:a16="http://schemas.microsoft.com/office/drawing/2014/main" val="1831004006"/>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4</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4.152000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extLst>
                  <a:ext uri="{0D108BD9-81ED-4DB2-BD59-A6C34878D82A}">
                    <a16:rowId xmlns:a16="http://schemas.microsoft.com/office/drawing/2014/main" val="2671597727"/>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5</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extLst>
                  <a:ext uri="{0D108BD9-81ED-4DB2-BD59-A6C34878D82A}">
                    <a16:rowId xmlns:a16="http://schemas.microsoft.com/office/drawing/2014/main" val="3569431642"/>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平均用时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p>
                  </a:txBody>
                  <a:tcPr marL="68580" marR="68580"/>
                </a:tc>
                <a:extLst>
                  <a:ext uri="{0D108BD9-81ED-4DB2-BD59-A6C34878D82A}">
                    <a16:rowId xmlns:a16="http://schemas.microsoft.com/office/drawing/2014/main" val="2740521781"/>
                  </a:ext>
                </a:extLst>
              </a:tr>
            </a:tbl>
          </a:graphicData>
        </a:graphic>
      </p:graphicFrame>
    </p:spTree>
    <p:extLst>
      <p:ext uri="{BB962C8B-B14F-4D97-AF65-F5344CB8AC3E}">
        <p14:creationId xmlns:p14="http://schemas.microsoft.com/office/powerpoint/2010/main" val="4041964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4FF8D-64EC-D95E-CAEE-F439D67A989A}"/>
              </a:ext>
            </a:extLst>
          </p:cNvPr>
          <p:cNvSpPr>
            <a:spLocks noGrp="1"/>
          </p:cNvSpPr>
          <p:nvPr>
            <p:ph type="title"/>
          </p:nvPr>
        </p:nvSpPr>
        <p:spPr/>
        <p:txBody>
          <a:bodyPr/>
          <a:lstStyle/>
          <a:p>
            <a:r>
              <a:rPr lang="zh-CN" altLang="en-US" dirty="0"/>
              <a:t>地图填色中的回溯法：</a:t>
            </a:r>
          </a:p>
        </p:txBody>
      </p:sp>
      <p:pic>
        <p:nvPicPr>
          <p:cNvPr id="5" name="图片 4">
            <a:extLst>
              <a:ext uri="{FF2B5EF4-FFF2-40B4-BE49-F238E27FC236}">
                <a16:creationId xmlns:a16="http://schemas.microsoft.com/office/drawing/2014/main" id="{260B902E-47BC-2FA5-6AC5-5249A34E5CE9}"/>
              </a:ext>
            </a:extLst>
          </p:cNvPr>
          <p:cNvPicPr>
            <a:picLocks noChangeAspect="1"/>
          </p:cNvPicPr>
          <p:nvPr/>
        </p:nvPicPr>
        <p:blipFill>
          <a:blip r:embed="rId2"/>
          <a:stretch>
            <a:fillRect/>
          </a:stretch>
        </p:blipFill>
        <p:spPr>
          <a:xfrm>
            <a:off x="2263111" y="1749206"/>
            <a:ext cx="7477237" cy="4803994"/>
          </a:xfrm>
          <a:prstGeom prst="rect">
            <a:avLst/>
          </a:prstGeom>
        </p:spPr>
      </p:pic>
    </p:spTree>
    <p:extLst>
      <p:ext uri="{BB962C8B-B14F-4D97-AF65-F5344CB8AC3E}">
        <p14:creationId xmlns:p14="http://schemas.microsoft.com/office/powerpoint/2010/main" val="2458054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lstStyle/>
          <a:p>
            <a:r>
              <a:rPr lang="zh-CN" altLang="en-US" dirty="0"/>
              <a:t>边疏密对回溯法效率的影响</a:t>
            </a:r>
          </a:p>
        </p:txBody>
      </p:sp>
      <p:graphicFrame>
        <p:nvGraphicFramePr>
          <p:cNvPr id="4" name="内容占位符 3">
            <a:extLst>
              <a:ext uri="{FF2B5EF4-FFF2-40B4-BE49-F238E27FC236}">
                <a16:creationId xmlns:a16="http://schemas.microsoft.com/office/drawing/2014/main" id="{03048C30-E28D-46A1-74B9-A8B920F954BB}"/>
              </a:ext>
            </a:extLst>
          </p:cNvPr>
          <p:cNvGraphicFramePr>
            <a:graphicFrameLocks noGrp="1"/>
          </p:cNvGraphicFramePr>
          <p:nvPr>
            <p:ph idx="1"/>
            <p:extLst>
              <p:ext uri="{D42A27DB-BD31-4B8C-83A1-F6EECF244321}">
                <p14:modId xmlns:p14="http://schemas.microsoft.com/office/powerpoint/2010/main" val="973296022"/>
              </p:ext>
            </p:extLst>
          </p:nvPr>
        </p:nvGraphicFramePr>
        <p:xfrm>
          <a:off x="1763699" y="2103120"/>
          <a:ext cx="9050073" cy="4389120"/>
        </p:xfrm>
        <a:graphic>
          <a:graphicData uri="http://schemas.openxmlformats.org/drawingml/2006/table">
            <a:tbl>
              <a:tblPr>
                <a:tableStyleId>{5C22544A-7EE6-4342-B048-85BDC9FD1C3A}</a:tableStyleId>
              </a:tblPr>
              <a:tblGrid>
                <a:gridCol w="822444">
                  <a:extLst>
                    <a:ext uri="{9D8B030D-6E8A-4147-A177-3AD203B41FA5}">
                      <a16:colId xmlns:a16="http://schemas.microsoft.com/office/drawing/2014/main" val="758991153"/>
                    </a:ext>
                  </a:extLst>
                </a:gridCol>
                <a:gridCol w="822444">
                  <a:extLst>
                    <a:ext uri="{9D8B030D-6E8A-4147-A177-3AD203B41FA5}">
                      <a16:colId xmlns:a16="http://schemas.microsoft.com/office/drawing/2014/main" val="1836696152"/>
                    </a:ext>
                  </a:extLst>
                </a:gridCol>
                <a:gridCol w="822444">
                  <a:extLst>
                    <a:ext uri="{9D8B030D-6E8A-4147-A177-3AD203B41FA5}">
                      <a16:colId xmlns:a16="http://schemas.microsoft.com/office/drawing/2014/main" val="1925433766"/>
                    </a:ext>
                  </a:extLst>
                </a:gridCol>
                <a:gridCol w="822444">
                  <a:extLst>
                    <a:ext uri="{9D8B030D-6E8A-4147-A177-3AD203B41FA5}">
                      <a16:colId xmlns:a16="http://schemas.microsoft.com/office/drawing/2014/main" val="3972038530"/>
                    </a:ext>
                  </a:extLst>
                </a:gridCol>
                <a:gridCol w="822444">
                  <a:extLst>
                    <a:ext uri="{9D8B030D-6E8A-4147-A177-3AD203B41FA5}">
                      <a16:colId xmlns:a16="http://schemas.microsoft.com/office/drawing/2014/main" val="1103170992"/>
                    </a:ext>
                  </a:extLst>
                </a:gridCol>
                <a:gridCol w="822444">
                  <a:extLst>
                    <a:ext uri="{9D8B030D-6E8A-4147-A177-3AD203B41FA5}">
                      <a16:colId xmlns:a16="http://schemas.microsoft.com/office/drawing/2014/main" val="1682699982"/>
                    </a:ext>
                  </a:extLst>
                </a:gridCol>
                <a:gridCol w="822444">
                  <a:extLst>
                    <a:ext uri="{9D8B030D-6E8A-4147-A177-3AD203B41FA5}">
                      <a16:colId xmlns:a16="http://schemas.microsoft.com/office/drawing/2014/main" val="3381572489"/>
                    </a:ext>
                  </a:extLst>
                </a:gridCol>
                <a:gridCol w="822444">
                  <a:extLst>
                    <a:ext uri="{9D8B030D-6E8A-4147-A177-3AD203B41FA5}">
                      <a16:colId xmlns:a16="http://schemas.microsoft.com/office/drawing/2014/main" val="800469202"/>
                    </a:ext>
                  </a:extLst>
                </a:gridCol>
                <a:gridCol w="823507">
                  <a:extLst>
                    <a:ext uri="{9D8B030D-6E8A-4147-A177-3AD203B41FA5}">
                      <a16:colId xmlns:a16="http://schemas.microsoft.com/office/drawing/2014/main" val="3205909162"/>
                    </a:ext>
                  </a:extLst>
                </a:gridCol>
                <a:gridCol w="823507">
                  <a:extLst>
                    <a:ext uri="{9D8B030D-6E8A-4147-A177-3AD203B41FA5}">
                      <a16:colId xmlns:a16="http://schemas.microsoft.com/office/drawing/2014/main" val="1190541091"/>
                    </a:ext>
                  </a:extLst>
                </a:gridCol>
                <a:gridCol w="823507">
                  <a:extLst>
                    <a:ext uri="{9D8B030D-6E8A-4147-A177-3AD203B41FA5}">
                      <a16:colId xmlns:a16="http://schemas.microsoft.com/office/drawing/2014/main" val="2384229036"/>
                    </a:ext>
                  </a:extLst>
                </a:gridCol>
              </a:tblGrid>
              <a:tr h="0">
                <a:tc gridSpan="11">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边疏密对回溯法（最大度</a:t>
                      </a:r>
                      <a:r>
                        <a:rPr lang="en-US" altLang="zh-CN" sz="1600" b="1" kern="100" dirty="0">
                          <a:effectLst/>
                          <a:latin typeface="宋体" panose="02010600030101010101" pitchFamily="2" charset="-122"/>
                          <a:ea typeface="宋体" panose="02010600030101010101" pitchFamily="2" charset="-122"/>
                        </a:rPr>
                        <a:t>+</a:t>
                      </a:r>
                      <a:r>
                        <a:rPr lang="zh-CN" altLang="en-US" sz="1600" b="1" kern="100" dirty="0">
                          <a:effectLst/>
                          <a:latin typeface="宋体" panose="02010600030101010101" pitchFamily="2" charset="-122"/>
                          <a:ea typeface="宋体" panose="02010600030101010101" pitchFamily="2" charset="-122"/>
                        </a:rPr>
                        <a:t>最少可选颜色优先</a:t>
                      </a:r>
                      <a:r>
                        <a:rPr lang="en-US" altLang="zh-CN" sz="1600" b="1" kern="100" dirty="0">
                          <a:effectLst/>
                          <a:latin typeface="宋体" panose="02010600030101010101" pitchFamily="2" charset="-122"/>
                          <a:ea typeface="宋体" panose="02010600030101010101" pitchFamily="2" charset="-122"/>
                        </a:rPr>
                        <a:t>+</a:t>
                      </a:r>
                      <a:r>
                        <a:rPr lang="zh-CN" altLang="en-US" sz="1600" b="1" kern="100" dirty="0">
                          <a:effectLst/>
                          <a:latin typeface="宋体" panose="02010600030101010101" pitchFamily="2" charset="-122"/>
                          <a:ea typeface="宋体" panose="02010600030101010101" pitchFamily="2" charset="-122"/>
                        </a:rPr>
                        <a:t>向前探测剪枝）效率的影响（顶点数为</a:t>
                      </a:r>
                      <a:r>
                        <a:rPr lang="en-US" altLang="zh-CN" sz="1600" b="1" kern="100" dirty="0">
                          <a:effectLst/>
                          <a:latin typeface="宋体" panose="02010600030101010101" pitchFamily="2" charset="-122"/>
                          <a:ea typeface="宋体" panose="02010600030101010101" pitchFamily="2" charset="-122"/>
                        </a:rPr>
                        <a:t>200</a:t>
                      </a:r>
                      <a:r>
                        <a:rPr lang="zh-CN" altLang="en-US" sz="1600" b="1" kern="100" dirty="0">
                          <a:effectLst/>
                          <a:latin typeface="宋体" panose="02010600030101010101" pitchFamily="2" charset="-122"/>
                          <a:ea typeface="宋体" panose="02010600030101010101" pitchFamily="2" charset="-122"/>
                        </a:rPr>
                        <a:t>，可填颜色数为</a:t>
                      </a:r>
                      <a:r>
                        <a:rPr lang="en-US" altLang="zh-CN" sz="1600" b="1" kern="100" dirty="0">
                          <a:effectLst/>
                          <a:latin typeface="宋体" panose="02010600030101010101" pitchFamily="2" charset="-122"/>
                          <a:ea typeface="宋体" panose="02010600030101010101" pitchFamily="2" charset="-122"/>
                        </a:rPr>
                        <a:t>12</a:t>
                      </a:r>
                      <a:r>
                        <a:rPr lang="zh-CN" altLang="en-US" sz="1600" b="1" kern="100" dirty="0">
                          <a:effectLst/>
                          <a:latin typeface="宋体" panose="02010600030101010101" pitchFamily="2" charset="-122"/>
                          <a:ea typeface="宋体" panose="02010600030101010101" pitchFamily="2" charset="-122"/>
                        </a:rPr>
                        <a:t>）</a:t>
                      </a:r>
                      <a:endParaRPr lang="zh-CN" altLang="en-US" sz="1600" kern="100" dirty="0">
                        <a:effectLst/>
                        <a:latin typeface="Times New Roman" panose="02020603050405020304" pitchFamily="18" charset="0"/>
                      </a:endParaRP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8458175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边数</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400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800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1200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1600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2400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2800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3200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3600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4000</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2385883593"/>
                  </a:ext>
                </a:extLst>
              </a:tr>
              <a:tr h="34417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1</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0.002000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0.003000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0.003000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0.008000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352615240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2</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0.002000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225981372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3</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0.002000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0.041000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16.894000</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1831004006"/>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4</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0.002000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0.003000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0.008000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0.008000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2671597727"/>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5</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0.002000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0.003000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0.003000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0.006000</a:t>
                      </a:r>
                      <a:endParaRPr lang="zh-CN" altLang="en-US" sz="1600" kern="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3569431642"/>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平均用时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0.002000</a:t>
                      </a:r>
                      <a:endParaRPr lang="zh-CN" altLang="en-US" sz="1600" kern="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0.003400</a:t>
                      </a:r>
                      <a:endParaRPr lang="zh-CN" altLang="en-US" sz="1600" kern="100" dirty="0">
                        <a:effectLst/>
                        <a:latin typeface="Times New Roman" panose="02020603050405020304" pitchFamily="18" charset="0"/>
                      </a:endParaRPr>
                    </a:p>
                  </a:txBody>
                  <a:tcPr marL="68580" marR="68580"/>
                </a:tc>
                <a:tc>
                  <a:txBody>
                    <a:bodyPr/>
                    <a:lstStyle/>
                    <a:p>
                      <a:pPr marL="0" marR="0" indent="0" algn="l" fontAlgn="base" latinLnBrk="1">
                        <a:spcBef>
                          <a:spcPts val="0"/>
                        </a:spcBef>
                        <a:spcAft>
                          <a:spcPts val="0"/>
                        </a:spcAft>
                      </a:pPr>
                      <a:r>
                        <a:rPr lang="en-US" altLang="zh-CN" sz="1600" b="1" i="0" kern="0" spc="0" dirty="0">
                          <a:solidFill>
                            <a:srgbClr val="000000"/>
                          </a:solidFill>
                          <a:effectLst/>
                          <a:latin typeface="宋体" panose="02010600030101010101" pitchFamily="2" charset="-122"/>
                          <a:ea typeface="宋体" panose="02010600030101010101" pitchFamily="2" charset="-122"/>
                        </a:rPr>
                        <a:t>0.003600</a:t>
                      </a:r>
                      <a:endParaRPr lang="zh-CN" altLang="en-US" sz="1600" dirty="0">
                        <a:effectLst/>
                        <a:latin typeface="宋体" panose="02010600030101010101" pitchFamily="2" charset="-122"/>
                        <a:ea typeface="宋体" panose="02010600030101010101" pitchFamily="2" charset="-122"/>
                      </a:endParaRPr>
                    </a:p>
                  </a:txBody>
                  <a:tcPr marL="68580" marR="68580"/>
                </a:tc>
                <a:tc>
                  <a:txBody>
                    <a:bodyPr/>
                    <a:lstStyle/>
                    <a:p>
                      <a:pPr marL="0" marR="0" indent="0" algn="l" fontAlgn="base" latinLnBrk="1">
                        <a:spcBef>
                          <a:spcPts val="0"/>
                        </a:spcBef>
                        <a:spcAft>
                          <a:spcPts val="0"/>
                        </a:spcAft>
                      </a:pPr>
                      <a:r>
                        <a:rPr lang="zh-CN" altLang="en-US" sz="1600" b="1" i="0" kern="0" spc="0" dirty="0">
                          <a:solidFill>
                            <a:srgbClr val="000000"/>
                          </a:solidFill>
                          <a:effectLst/>
                          <a:latin typeface="宋体" panose="02010600030101010101" pitchFamily="2" charset="-122"/>
                          <a:ea typeface="宋体" panose="02010600030101010101" pitchFamily="2" charset="-122"/>
                        </a:rPr>
                        <a:t> </a:t>
                      </a:r>
                      <a:r>
                        <a:rPr lang="en-US" altLang="zh-CN" sz="1600" b="1" i="0" kern="0" spc="0" dirty="0">
                          <a:solidFill>
                            <a:srgbClr val="000000"/>
                          </a:solidFill>
                          <a:effectLst/>
                          <a:latin typeface="宋体" panose="02010600030101010101" pitchFamily="2" charset="-122"/>
                          <a:ea typeface="宋体" panose="02010600030101010101" pitchFamily="2" charset="-122"/>
                        </a:rPr>
                        <a:t>0.004000 </a:t>
                      </a:r>
                      <a:endParaRPr lang="zh-CN" altLang="en-US" sz="1600" dirty="0">
                        <a:effectLst/>
                        <a:latin typeface="宋体" panose="02010600030101010101" pitchFamily="2" charset="-122"/>
                        <a:ea typeface="宋体" panose="02010600030101010101" pitchFamily="2" charset="-122"/>
                      </a:endParaRPr>
                    </a:p>
                  </a:txBody>
                  <a:tcPr marL="68580" marR="68580"/>
                </a:tc>
                <a:tc>
                  <a:txBody>
                    <a:bodyPr/>
                    <a:lstStyle/>
                    <a:p>
                      <a:pPr marL="0" marR="0" indent="0" algn="l" fontAlgn="base" latinLnBrk="1">
                        <a:spcBef>
                          <a:spcPts val="0"/>
                        </a:spcBef>
                        <a:spcAft>
                          <a:spcPts val="0"/>
                        </a:spcAft>
                      </a:pPr>
                      <a:r>
                        <a:rPr lang="zh-CN" altLang="en-US" sz="1600" b="1" i="0" kern="0" spc="0">
                          <a:solidFill>
                            <a:srgbClr val="000000"/>
                          </a:solidFill>
                          <a:effectLst/>
                          <a:latin typeface="宋体" panose="02010600030101010101" pitchFamily="2" charset="-122"/>
                          <a:ea typeface="宋体" panose="02010600030101010101" pitchFamily="2" charset="-122"/>
                        </a:rPr>
                        <a:t> </a:t>
                      </a:r>
                      <a:r>
                        <a:rPr lang="en-US" altLang="zh-CN" sz="1600" b="1" i="0" kern="0" spc="0">
                          <a:solidFill>
                            <a:srgbClr val="000000"/>
                          </a:solidFill>
                          <a:effectLst/>
                          <a:latin typeface="宋体" panose="02010600030101010101" pitchFamily="2" charset="-122"/>
                          <a:ea typeface="宋体" panose="02010600030101010101" pitchFamily="2" charset="-122"/>
                        </a:rPr>
                        <a:t>0.0046 00</a:t>
                      </a:r>
                      <a:endParaRPr lang="zh-CN" altLang="en-US" sz="1600">
                        <a:effectLst/>
                        <a:latin typeface="宋体" panose="02010600030101010101" pitchFamily="2" charset="-122"/>
                        <a:ea typeface="宋体" panose="02010600030101010101" pitchFamily="2" charset="-122"/>
                      </a:endParaRPr>
                    </a:p>
                  </a:txBody>
                  <a:tcPr marL="68580" marR="68580"/>
                </a:tc>
                <a:tc>
                  <a:txBody>
                    <a:bodyPr/>
                    <a:lstStyle/>
                    <a:p>
                      <a:pPr marL="0" marR="0" indent="0" algn="l" fontAlgn="base" latinLnBrk="1">
                        <a:spcBef>
                          <a:spcPts val="0"/>
                        </a:spcBef>
                        <a:spcAft>
                          <a:spcPts val="0"/>
                        </a:spcAft>
                      </a:pPr>
                      <a:r>
                        <a:rPr lang="en-US" altLang="zh-CN" sz="1600" b="1" i="0" kern="0" spc="0" dirty="0">
                          <a:solidFill>
                            <a:srgbClr val="000000"/>
                          </a:solidFill>
                          <a:effectLst/>
                          <a:latin typeface="宋体" panose="02010600030101010101" pitchFamily="2" charset="-122"/>
                          <a:ea typeface="宋体" panose="02010600030101010101" pitchFamily="2" charset="-122"/>
                        </a:rPr>
                        <a:t>0.005800</a:t>
                      </a:r>
                      <a:endParaRPr lang="zh-CN" altLang="en-US" sz="1600" dirty="0">
                        <a:effectLst/>
                        <a:latin typeface="宋体" panose="02010600030101010101" pitchFamily="2" charset="-122"/>
                        <a:ea typeface="宋体" panose="02010600030101010101" pitchFamily="2" charset="-122"/>
                      </a:endParaRPr>
                    </a:p>
                  </a:txBody>
                  <a:tcPr marL="68580" marR="68580"/>
                </a:tc>
                <a:tc>
                  <a:txBody>
                    <a:bodyPr/>
                    <a:lstStyle/>
                    <a:p>
                      <a:pPr marL="0" marR="0" indent="0" algn="l" fontAlgn="base" latinLnBrk="1">
                        <a:spcBef>
                          <a:spcPts val="0"/>
                        </a:spcBef>
                        <a:spcAft>
                          <a:spcPts val="0"/>
                        </a:spcAft>
                      </a:pPr>
                      <a:r>
                        <a:rPr lang="en-US" altLang="zh-CN" sz="1600" b="1" i="0" kern="0" spc="0" dirty="0">
                          <a:solidFill>
                            <a:srgbClr val="000000"/>
                          </a:solidFill>
                          <a:effectLst/>
                          <a:latin typeface="宋体" panose="02010600030101010101" pitchFamily="2" charset="-122"/>
                          <a:ea typeface="宋体" panose="02010600030101010101" pitchFamily="2" charset="-122"/>
                        </a:rPr>
                        <a:t>0.006000 </a:t>
                      </a:r>
                      <a:endParaRPr lang="zh-CN" altLang="en-US" sz="1600" dirty="0">
                        <a:effectLst/>
                        <a:latin typeface="宋体" panose="02010600030101010101" pitchFamily="2" charset="-122"/>
                        <a:ea typeface="宋体" panose="02010600030101010101" pitchFamily="2" charset="-122"/>
                      </a:endParaRPr>
                    </a:p>
                  </a:txBody>
                  <a:tcPr marL="68580" marR="68580"/>
                </a:tc>
                <a:tc>
                  <a:txBody>
                    <a:bodyPr/>
                    <a:lstStyle/>
                    <a:p>
                      <a:pPr marL="0" marR="0" indent="0" algn="l" fontAlgn="base" latinLnBrk="1">
                        <a:spcBef>
                          <a:spcPts val="0"/>
                        </a:spcBef>
                        <a:spcAft>
                          <a:spcPts val="0"/>
                        </a:spcAft>
                      </a:pPr>
                      <a:r>
                        <a:rPr lang="en-US" altLang="zh-CN" sz="1600" b="1" i="0" kern="0" spc="0" dirty="0">
                          <a:solidFill>
                            <a:srgbClr val="000000"/>
                          </a:solidFill>
                          <a:effectLst/>
                          <a:latin typeface="宋体" panose="02010600030101010101" pitchFamily="2" charset="-122"/>
                          <a:ea typeface="宋体" panose="02010600030101010101" pitchFamily="2" charset="-122"/>
                        </a:rPr>
                        <a:t>0.006000  </a:t>
                      </a:r>
                      <a:endParaRPr lang="zh-CN" altLang="en-US" sz="1600" dirty="0">
                        <a:effectLst/>
                        <a:latin typeface="宋体" panose="02010600030101010101" pitchFamily="2" charset="-122"/>
                        <a:ea typeface="宋体" panose="02010600030101010101" pitchFamily="2" charset="-122"/>
                      </a:endParaRPr>
                    </a:p>
                  </a:txBody>
                  <a:tcPr marL="68580" marR="68580"/>
                </a:tc>
                <a:tc>
                  <a:txBody>
                    <a:bodyPr/>
                    <a:lstStyle/>
                    <a:p>
                      <a:pPr marL="0" marR="0" indent="0" algn="l" fontAlgn="base" latinLnBrk="1">
                        <a:spcBef>
                          <a:spcPts val="0"/>
                        </a:spcBef>
                        <a:spcAft>
                          <a:spcPts val="0"/>
                        </a:spcAft>
                      </a:pPr>
                      <a:r>
                        <a:rPr lang="en-US" altLang="zh-CN" sz="1600" b="1" i="0" kern="0" spc="0" dirty="0">
                          <a:solidFill>
                            <a:srgbClr val="000000"/>
                          </a:solidFill>
                          <a:effectLst/>
                          <a:latin typeface="宋体" panose="02010600030101010101" pitchFamily="2" charset="-122"/>
                          <a:ea typeface="宋体" panose="02010600030101010101" pitchFamily="2" charset="-122"/>
                        </a:rPr>
                        <a:t>0.028200</a:t>
                      </a:r>
                      <a:endParaRPr lang="zh-CN" altLang="en-US" sz="16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endParaRPr lang="zh-CN" altLang="en-US" sz="1600" kern="100" dirty="0">
                        <a:effectLst/>
                        <a:latin typeface="Times New Roman" panose="02020603050405020304" pitchFamily="18" charset="0"/>
                      </a:endParaRPr>
                    </a:p>
                  </a:txBody>
                  <a:tcPr marL="68580" marR="68580"/>
                </a:tc>
                <a:extLst>
                  <a:ext uri="{0D108BD9-81ED-4DB2-BD59-A6C34878D82A}">
                    <a16:rowId xmlns:a16="http://schemas.microsoft.com/office/drawing/2014/main" val="2740521781"/>
                  </a:ext>
                </a:extLst>
              </a:tr>
            </a:tbl>
          </a:graphicData>
        </a:graphic>
      </p:graphicFrame>
    </p:spTree>
    <p:extLst>
      <p:ext uri="{BB962C8B-B14F-4D97-AF65-F5344CB8AC3E}">
        <p14:creationId xmlns:p14="http://schemas.microsoft.com/office/powerpoint/2010/main" val="2941891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lstStyle/>
          <a:p>
            <a:r>
              <a:rPr lang="zh-CN" altLang="en-US" dirty="0"/>
              <a:t>边疏密对回溯法效率的影响</a:t>
            </a:r>
          </a:p>
        </p:txBody>
      </p:sp>
      <p:graphicFrame>
        <p:nvGraphicFramePr>
          <p:cNvPr id="4" name="内容占位符 3">
            <a:extLst>
              <a:ext uri="{FF2B5EF4-FFF2-40B4-BE49-F238E27FC236}">
                <a16:creationId xmlns:a16="http://schemas.microsoft.com/office/drawing/2014/main" id="{03048C30-E28D-46A1-74B9-A8B920F954BB}"/>
              </a:ext>
            </a:extLst>
          </p:cNvPr>
          <p:cNvGraphicFramePr>
            <a:graphicFrameLocks noGrp="1"/>
          </p:cNvGraphicFramePr>
          <p:nvPr>
            <p:ph idx="1"/>
            <p:extLst>
              <p:ext uri="{D42A27DB-BD31-4B8C-83A1-F6EECF244321}">
                <p14:modId xmlns:p14="http://schemas.microsoft.com/office/powerpoint/2010/main" val="1641524189"/>
              </p:ext>
            </p:extLst>
          </p:nvPr>
        </p:nvGraphicFramePr>
        <p:xfrm>
          <a:off x="1763699" y="2103120"/>
          <a:ext cx="9050073" cy="4145280"/>
        </p:xfrm>
        <a:graphic>
          <a:graphicData uri="http://schemas.openxmlformats.org/drawingml/2006/table">
            <a:tbl>
              <a:tblPr>
                <a:tableStyleId>{5C22544A-7EE6-4342-B048-85BDC9FD1C3A}</a:tableStyleId>
              </a:tblPr>
              <a:tblGrid>
                <a:gridCol w="822444">
                  <a:extLst>
                    <a:ext uri="{9D8B030D-6E8A-4147-A177-3AD203B41FA5}">
                      <a16:colId xmlns:a16="http://schemas.microsoft.com/office/drawing/2014/main" val="758991153"/>
                    </a:ext>
                  </a:extLst>
                </a:gridCol>
                <a:gridCol w="822444">
                  <a:extLst>
                    <a:ext uri="{9D8B030D-6E8A-4147-A177-3AD203B41FA5}">
                      <a16:colId xmlns:a16="http://schemas.microsoft.com/office/drawing/2014/main" val="1836696152"/>
                    </a:ext>
                  </a:extLst>
                </a:gridCol>
                <a:gridCol w="822444">
                  <a:extLst>
                    <a:ext uri="{9D8B030D-6E8A-4147-A177-3AD203B41FA5}">
                      <a16:colId xmlns:a16="http://schemas.microsoft.com/office/drawing/2014/main" val="1925433766"/>
                    </a:ext>
                  </a:extLst>
                </a:gridCol>
                <a:gridCol w="822444">
                  <a:extLst>
                    <a:ext uri="{9D8B030D-6E8A-4147-A177-3AD203B41FA5}">
                      <a16:colId xmlns:a16="http://schemas.microsoft.com/office/drawing/2014/main" val="3972038530"/>
                    </a:ext>
                  </a:extLst>
                </a:gridCol>
                <a:gridCol w="822444">
                  <a:extLst>
                    <a:ext uri="{9D8B030D-6E8A-4147-A177-3AD203B41FA5}">
                      <a16:colId xmlns:a16="http://schemas.microsoft.com/office/drawing/2014/main" val="1103170992"/>
                    </a:ext>
                  </a:extLst>
                </a:gridCol>
                <a:gridCol w="822444">
                  <a:extLst>
                    <a:ext uri="{9D8B030D-6E8A-4147-A177-3AD203B41FA5}">
                      <a16:colId xmlns:a16="http://schemas.microsoft.com/office/drawing/2014/main" val="1682699982"/>
                    </a:ext>
                  </a:extLst>
                </a:gridCol>
                <a:gridCol w="822444">
                  <a:extLst>
                    <a:ext uri="{9D8B030D-6E8A-4147-A177-3AD203B41FA5}">
                      <a16:colId xmlns:a16="http://schemas.microsoft.com/office/drawing/2014/main" val="3381572489"/>
                    </a:ext>
                  </a:extLst>
                </a:gridCol>
                <a:gridCol w="822444">
                  <a:extLst>
                    <a:ext uri="{9D8B030D-6E8A-4147-A177-3AD203B41FA5}">
                      <a16:colId xmlns:a16="http://schemas.microsoft.com/office/drawing/2014/main" val="800469202"/>
                    </a:ext>
                  </a:extLst>
                </a:gridCol>
                <a:gridCol w="823507">
                  <a:extLst>
                    <a:ext uri="{9D8B030D-6E8A-4147-A177-3AD203B41FA5}">
                      <a16:colId xmlns:a16="http://schemas.microsoft.com/office/drawing/2014/main" val="3205909162"/>
                    </a:ext>
                  </a:extLst>
                </a:gridCol>
                <a:gridCol w="823507">
                  <a:extLst>
                    <a:ext uri="{9D8B030D-6E8A-4147-A177-3AD203B41FA5}">
                      <a16:colId xmlns:a16="http://schemas.microsoft.com/office/drawing/2014/main" val="1190541091"/>
                    </a:ext>
                  </a:extLst>
                </a:gridCol>
                <a:gridCol w="823507">
                  <a:extLst>
                    <a:ext uri="{9D8B030D-6E8A-4147-A177-3AD203B41FA5}">
                      <a16:colId xmlns:a16="http://schemas.microsoft.com/office/drawing/2014/main" val="2384229036"/>
                    </a:ext>
                  </a:extLst>
                </a:gridCol>
              </a:tblGrid>
              <a:tr h="0">
                <a:tc gridSpan="11">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边疏密对回溯法（</a:t>
                      </a:r>
                      <a:r>
                        <a:rPr lang="en-US" altLang="zh-CN" sz="1600" b="1" kern="100" dirty="0">
                          <a:effectLst/>
                          <a:latin typeface="宋体" panose="02010600030101010101" pitchFamily="2" charset="-122"/>
                          <a:ea typeface="宋体" panose="02010600030101010101" pitchFamily="2" charset="-122"/>
                        </a:rPr>
                        <a:t>DH+MRV+</a:t>
                      </a:r>
                      <a:r>
                        <a:rPr lang="zh-CN" altLang="en-US" sz="1600" b="1" kern="100" dirty="0">
                          <a:effectLst/>
                          <a:latin typeface="宋体" panose="02010600030101010101" pitchFamily="2" charset="-122"/>
                          <a:ea typeface="宋体" panose="02010600030101010101" pitchFamily="2" charset="-122"/>
                        </a:rPr>
                        <a:t>向前探测</a:t>
                      </a:r>
                      <a:r>
                        <a:rPr lang="en-US" altLang="zh-CN" sz="1600" b="1" kern="100" dirty="0">
                          <a:effectLst/>
                          <a:latin typeface="宋体" panose="02010600030101010101" pitchFamily="2" charset="-122"/>
                          <a:ea typeface="宋体" panose="02010600030101010101" pitchFamily="2" charset="-122"/>
                        </a:rPr>
                        <a:t>+</a:t>
                      </a:r>
                      <a:r>
                        <a:rPr lang="zh-CN" altLang="en-US" sz="1600" b="1" kern="100" dirty="0">
                          <a:effectLst/>
                          <a:latin typeface="宋体" panose="02010600030101010101" pitchFamily="2" charset="-122"/>
                          <a:ea typeface="宋体" panose="02010600030101010101" pitchFamily="2" charset="-122"/>
                        </a:rPr>
                        <a:t>最小约束优先）效率的影响（顶点数为</a:t>
                      </a:r>
                      <a:r>
                        <a:rPr lang="en-US" altLang="zh-CN" sz="1600" b="1" kern="100" dirty="0">
                          <a:effectLst/>
                          <a:latin typeface="宋体" panose="02010600030101010101" pitchFamily="2" charset="-122"/>
                          <a:ea typeface="宋体" panose="02010600030101010101" pitchFamily="2" charset="-122"/>
                        </a:rPr>
                        <a:t>200</a:t>
                      </a:r>
                      <a:r>
                        <a:rPr lang="zh-CN" altLang="en-US" sz="1600" b="1" kern="100" dirty="0">
                          <a:effectLst/>
                          <a:latin typeface="宋体" panose="02010600030101010101" pitchFamily="2" charset="-122"/>
                          <a:ea typeface="宋体" panose="02010600030101010101" pitchFamily="2" charset="-122"/>
                        </a:rPr>
                        <a:t>，可填颜色数为</a:t>
                      </a:r>
                      <a:r>
                        <a:rPr lang="en-US" altLang="zh-CN" sz="1600" b="1" kern="100" dirty="0">
                          <a:effectLst/>
                          <a:latin typeface="宋体" panose="02010600030101010101" pitchFamily="2" charset="-122"/>
                          <a:ea typeface="宋体" panose="02010600030101010101" pitchFamily="2" charset="-122"/>
                        </a:rPr>
                        <a:t>12</a:t>
                      </a:r>
                      <a:r>
                        <a:rPr lang="zh-CN" altLang="en-US" sz="1600" b="1" kern="100" dirty="0">
                          <a:effectLst/>
                          <a:latin typeface="宋体" panose="02010600030101010101" pitchFamily="2" charset="-122"/>
                          <a:ea typeface="宋体" panose="02010600030101010101" pitchFamily="2" charset="-122"/>
                        </a:rPr>
                        <a:t>）</a:t>
                      </a:r>
                      <a:endParaRPr lang="zh-CN" altLang="en-US" sz="1600" kern="100" dirty="0">
                        <a:effectLst/>
                        <a:latin typeface="Times New Roman" panose="02020603050405020304" pitchFamily="18" charset="0"/>
                      </a:endParaRP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8458175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边数</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400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800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1200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1600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2400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2800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3200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3600</a:t>
                      </a:r>
                      <a:endParaRPr lang="zh-CN" altLang="en-US" sz="1600" kern="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4000</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2385883593"/>
                  </a:ext>
                </a:extLst>
              </a:tr>
              <a:tr h="34417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1</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1.372000</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352615240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2</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0.019000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225981372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3</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0.003000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0.009000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0.010000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1831004006"/>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4</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0.008000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0.009000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2671597727"/>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5</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0.021000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Times New Roman" panose="02020603050405020304" pitchFamily="18" charset="0"/>
                      </a:endParaRPr>
                    </a:p>
                  </a:txBody>
                  <a:tcPr marL="68580" marR="68580"/>
                </a:tc>
                <a:extLst>
                  <a:ext uri="{0D108BD9-81ED-4DB2-BD59-A6C34878D82A}">
                    <a16:rowId xmlns:a16="http://schemas.microsoft.com/office/drawing/2014/main" val="3569431642"/>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平均用时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0.003600</a:t>
                      </a:r>
                      <a:endParaRPr lang="zh-CN" altLang="en-US" sz="1600" kern="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0.004200</a:t>
                      </a:r>
                      <a:endParaRPr lang="zh-CN" altLang="en-US" sz="1600" kern="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0.005200</a:t>
                      </a:r>
                      <a:endParaRPr lang="zh-CN" altLang="en-US" sz="1600" kern="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0.005200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0.005800</a:t>
                      </a:r>
                      <a:endParaRPr lang="zh-CN" altLang="en-US" sz="1600" kern="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0.006200</a:t>
                      </a:r>
                      <a:endParaRPr lang="zh-CN" altLang="en-US" sz="1600" kern="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0.006800</a:t>
                      </a:r>
                      <a:endParaRPr lang="zh-CN" altLang="en-US" sz="1600" kern="10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0.007200</a:t>
                      </a:r>
                      <a:endParaRPr lang="zh-CN" altLang="en-US" sz="1600" kern="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0.007200</a:t>
                      </a:r>
                      <a:endParaRPr lang="zh-CN" altLang="en-US" sz="1600" kern="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endParaRPr lang="zh-CN" altLang="en-US" sz="1600" kern="100" dirty="0">
                        <a:effectLst/>
                        <a:latin typeface="Times New Roman" panose="02020603050405020304" pitchFamily="18" charset="0"/>
                      </a:endParaRPr>
                    </a:p>
                  </a:txBody>
                  <a:tcPr marL="68580" marR="68580"/>
                </a:tc>
                <a:extLst>
                  <a:ext uri="{0D108BD9-81ED-4DB2-BD59-A6C34878D82A}">
                    <a16:rowId xmlns:a16="http://schemas.microsoft.com/office/drawing/2014/main" val="2740521781"/>
                  </a:ext>
                </a:extLst>
              </a:tr>
            </a:tbl>
          </a:graphicData>
        </a:graphic>
      </p:graphicFrame>
    </p:spTree>
    <p:extLst>
      <p:ext uri="{BB962C8B-B14F-4D97-AF65-F5344CB8AC3E}">
        <p14:creationId xmlns:p14="http://schemas.microsoft.com/office/powerpoint/2010/main" val="1078646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lstStyle/>
          <a:p>
            <a:r>
              <a:rPr lang="zh-CN" altLang="en-US" dirty="0"/>
              <a:t>边疏密对回溯法效率的影响</a:t>
            </a:r>
          </a:p>
        </p:txBody>
      </p:sp>
      <p:pic>
        <p:nvPicPr>
          <p:cNvPr id="7" name="图片 6">
            <a:extLst>
              <a:ext uri="{FF2B5EF4-FFF2-40B4-BE49-F238E27FC236}">
                <a16:creationId xmlns:a16="http://schemas.microsoft.com/office/drawing/2014/main" id="{A55D2FFC-90E7-BE50-171D-BACA104008BE}"/>
              </a:ext>
            </a:extLst>
          </p:cNvPr>
          <p:cNvPicPr>
            <a:picLocks noChangeAspect="1"/>
          </p:cNvPicPr>
          <p:nvPr/>
        </p:nvPicPr>
        <p:blipFill>
          <a:blip r:embed="rId2"/>
          <a:stretch>
            <a:fillRect/>
          </a:stretch>
        </p:blipFill>
        <p:spPr>
          <a:xfrm>
            <a:off x="2173688" y="2076450"/>
            <a:ext cx="7512652" cy="4505593"/>
          </a:xfrm>
          <a:prstGeom prst="rect">
            <a:avLst/>
          </a:prstGeom>
        </p:spPr>
      </p:pic>
    </p:spTree>
    <p:extLst>
      <p:ext uri="{BB962C8B-B14F-4D97-AF65-F5344CB8AC3E}">
        <p14:creationId xmlns:p14="http://schemas.microsoft.com/office/powerpoint/2010/main" val="4182110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normAutofit/>
          </a:bodyPr>
          <a:lstStyle/>
          <a:p>
            <a:r>
              <a:rPr lang="zh-CN" altLang="en-US" dirty="0"/>
              <a:t>顶点数量对回溯法效率的影响</a:t>
            </a:r>
          </a:p>
        </p:txBody>
      </p:sp>
      <p:graphicFrame>
        <p:nvGraphicFramePr>
          <p:cNvPr id="4" name="内容占位符 3">
            <a:extLst>
              <a:ext uri="{FF2B5EF4-FFF2-40B4-BE49-F238E27FC236}">
                <a16:creationId xmlns:a16="http://schemas.microsoft.com/office/drawing/2014/main" id="{03048C30-E28D-46A1-74B9-A8B920F954BB}"/>
              </a:ext>
            </a:extLst>
          </p:cNvPr>
          <p:cNvGraphicFramePr>
            <a:graphicFrameLocks noGrp="1"/>
          </p:cNvGraphicFramePr>
          <p:nvPr>
            <p:ph idx="1"/>
            <p:extLst>
              <p:ext uri="{D42A27DB-BD31-4B8C-83A1-F6EECF244321}">
                <p14:modId xmlns:p14="http://schemas.microsoft.com/office/powerpoint/2010/main" val="2384365255"/>
              </p:ext>
            </p:extLst>
          </p:nvPr>
        </p:nvGraphicFramePr>
        <p:xfrm>
          <a:off x="1763699" y="2103120"/>
          <a:ext cx="9050073" cy="4145280"/>
        </p:xfrm>
        <a:graphic>
          <a:graphicData uri="http://schemas.openxmlformats.org/drawingml/2006/table">
            <a:tbl>
              <a:tblPr>
                <a:tableStyleId>{5C22544A-7EE6-4342-B048-85BDC9FD1C3A}</a:tableStyleId>
              </a:tblPr>
              <a:tblGrid>
                <a:gridCol w="822444">
                  <a:extLst>
                    <a:ext uri="{9D8B030D-6E8A-4147-A177-3AD203B41FA5}">
                      <a16:colId xmlns:a16="http://schemas.microsoft.com/office/drawing/2014/main" val="758991153"/>
                    </a:ext>
                  </a:extLst>
                </a:gridCol>
                <a:gridCol w="822444">
                  <a:extLst>
                    <a:ext uri="{9D8B030D-6E8A-4147-A177-3AD203B41FA5}">
                      <a16:colId xmlns:a16="http://schemas.microsoft.com/office/drawing/2014/main" val="1836696152"/>
                    </a:ext>
                  </a:extLst>
                </a:gridCol>
                <a:gridCol w="822444">
                  <a:extLst>
                    <a:ext uri="{9D8B030D-6E8A-4147-A177-3AD203B41FA5}">
                      <a16:colId xmlns:a16="http://schemas.microsoft.com/office/drawing/2014/main" val="1925433766"/>
                    </a:ext>
                  </a:extLst>
                </a:gridCol>
                <a:gridCol w="822444">
                  <a:extLst>
                    <a:ext uri="{9D8B030D-6E8A-4147-A177-3AD203B41FA5}">
                      <a16:colId xmlns:a16="http://schemas.microsoft.com/office/drawing/2014/main" val="3972038530"/>
                    </a:ext>
                  </a:extLst>
                </a:gridCol>
                <a:gridCol w="822444">
                  <a:extLst>
                    <a:ext uri="{9D8B030D-6E8A-4147-A177-3AD203B41FA5}">
                      <a16:colId xmlns:a16="http://schemas.microsoft.com/office/drawing/2014/main" val="1103170992"/>
                    </a:ext>
                  </a:extLst>
                </a:gridCol>
                <a:gridCol w="822444">
                  <a:extLst>
                    <a:ext uri="{9D8B030D-6E8A-4147-A177-3AD203B41FA5}">
                      <a16:colId xmlns:a16="http://schemas.microsoft.com/office/drawing/2014/main" val="1682699982"/>
                    </a:ext>
                  </a:extLst>
                </a:gridCol>
                <a:gridCol w="822444">
                  <a:extLst>
                    <a:ext uri="{9D8B030D-6E8A-4147-A177-3AD203B41FA5}">
                      <a16:colId xmlns:a16="http://schemas.microsoft.com/office/drawing/2014/main" val="3381572489"/>
                    </a:ext>
                  </a:extLst>
                </a:gridCol>
                <a:gridCol w="822444">
                  <a:extLst>
                    <a:ext uri="{9D8B030D-6E8A-4147-A177-3AD203B41FA5}">
                      <a16:colId xmlns:a16="http://schemas.microsoft.com/office/drawing/2014/main" val="800469202"/>
                    </a:ext>
                  </a:extLst>
                </a:gridCol>
                <a:gridCol w="823507">
                  <a:extLst>
                    <a:ext uri="{9D8B030D-6E8A-4147-A177-3AD203B41FA5}">
                      <a16:colId xmlns:a16="http://schemas.microsoft.com/office/drawing/2014/main" val="3205909162"/>
                    </a:ext>
                  </a:extLst>
                </a:gridCol>
                <a:gridCol w="823507">
                  <a:extLst>
                    <a:ext uri="{9D8B030D-6E8A-4147-A177-3AD203B41FA5}">
                      <a16:colId xmlns:a16="http://schemas.microsoft.com/office/drawing/2014/main" val="1190541091"/>
                    </a:ext>
                  </a:extLst>
                </a:gridCol>
                <a:gridCol w="823507">
                  <a:extLst>
                    <a:ext uri="{9D8B030D-6E8A-4147-A177-3AD203B41FA5}">
                      <a16:colId xmlns:a16="http://schemas.microsoft.com/office/drawing/2014/main" val="2384229036"/>
                    </a:ext>
                  </a:extLst>
                </a:gridCol>
              </a:tblGrid>
              <a:tr h="0">
                <a:tc gridSpan="11">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顶点数量对回溯法（无优化）效率的影响（边数为</a:t>
                      </a:r>
                      <a:r>
                        <a:rPr lang="en-US" altLang="zh-CN" sz="1600" b="1" kern="100" dirty="0">
                          <a:effectLst/>
                          <a:latin typeface="宋体" panose="02010600030101010101" pitchFamily="2" charset="-122"/>
                          <a:ea typeface="宋体" panose="02010600030101010101" pitchFamily="2" charset="-122"/>
                        </a:rPr>
                        <a:t>2000</a:t>
                      </a:r>
                      <a:r>
                        <a:rPr lang="zh-CN" altLang="en-US" sz="1600" b="1" kern="100" dirty="0">
                          <a:effectLst/>
                          <a:latin typeface="宋体" panose="02010600030101010101" pitchFamily="2" charset="-122"/>
                          <a:ea typeface="宋体" panose="02010600030101010101" pitchFamily="2" charset="-122"/>
                        </a:rPr>
                        <a:t>，可填颜色数为</a:t>
                      </a:r>
                      <a:r>
                        <a:rPr lang="en-US" altLang="zh-CN" sz="1600" b="1" kern="100" dirty="0">
                          <a:effectLst/>
                          <a:latin typeface="宋体" panose="02010600030101010101" pitchFamily="2" charset="-122"/>
                          <a:ea typeface="宋体" panose="02010600030101010101" pitchFamily="2" charset="-122"/>
                        </a:rPr>
                        <a:t>15</a:t>
                      </a:r>
                      <a:r>
                        <a:rPr lang="zh-CN" altLang="en-US" sz="1600" b="1" kern="100" dirty="0">
                          <a:effectLst/>
                          <a:latin typeface="宋体" panose="02010600030101010101" pitchFamily="2" charset="-122"/>
                          <a:ea typeface="宋体" panose="02010600030101010101" pitchFamily="2" charset="-122"/>
                        </a:rPr>
                        <a:t>）</a:t>
                      </a:r>
                      <a:endParaRPr lang="zh-CN" altLang="en-US" sz="1600" kern="100" dirty="0">
                        <a:effectLst/>
                        <a:latin typeface="宋体" panose="02010600030101010101" pitchFamily="2" charset="-122"/>
                        <a:ea typeface="宋体" panose="02010600030101010101" pitchFamily="2" charset="-122"/>
                      </a:endParaRP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8458175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顶点数</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300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400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500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600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700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800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900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385883593"/>
                  </a:ext>
                </a:extLst>
              </a:tr>
              <a:tr h="34417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1</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0.001000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2615240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2</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25981372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3</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1831004006"/>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4</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0.001000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671597727"/>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5</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0.001000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0.001000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69431642"/>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平均用时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0.000200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0.000200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0.000400</a:t>
                      </a:r>
                      <a:endParaRPr lang="zh-CN" altLang="en-US" sz="1600"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740521781"/>
                  </a:ext>
                </a:extLst>
              </a:tr>
            </a:tbl>
          </a:graphicData>
        </a:graphic>
      </p:graphicFrame>
    </p:spTree>
    <p:extLst>
      <p:ext uri="{BB962C8B-B14F-4D97-AF65-F5344CB8AC3E}">
        <p14:creationId xmlns:p14="http://schemas.microsoft.com/office/powerpoint/2010/main" val="2657375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normAutofit/>
          </a:bodyPr>
          <a:lstStyle/>
          <a:p>
            <a:r>
              <a:rPr lang="zh-CN" altLang="en-US" dirty="0"/>
              <a:t>顶点数量对回溯法效率的影响</a:t>
            </a:r>
          </a:p>
        </p:txBody>
      </p:sp>
      <p:graphicFrame>
        <p:nvGraphicFramePr>
          <p:cNvPr id="4" name="内容占位符 3">
            <a:extLst>
              <a:ext uri="{FF2B5EF4-FFF2-40B4-BE49-F238E27FC236}">
                <a16:creationId xmlns:a16="http://schemas.microsoft.com/office/drawing/2014/main" id="{03048C30-E28D-46A1-74B9-A8B920F954BB}"/>
              </a:ext>
            </a:extLst>
          </p:cNvPr>
          <p:cNvGraphicFramePr>
            <a:graphicFrameLocks noGrp="1"/>
          </p:cNvGraphicFramePr>
          <p:nvPr>
            <p:ph idx="1"/>
            <p:extLst>
              <p:ext uri="{D42A27DB-BD31-4B8C-83A1-F6EECF244321}">
                <p14:modId xmlns:p14="http://schemas.microsoft.com/office/powerpoint/2010/main" val="3630094913"/>
              </p:ext>
            </p:extLst>
          </p:nvPr>
        </p:nvGraphicFramePr>
        <p:xfrm>
          <a:off x="1763699" y="2103120"/>
          <a:ext cx="9050073" cy="4389120"/>
        </p:xfrm>
        <a:graphic>
          <a:graphicData uri="http://schemas.openxmlformats.org/drawingml/2006/table">
            <a:tbl>
              <a:tblPr>
                <a:tableStyleId>{5C22544A-7EE6-4342-B048-85BDC9FD1C3A}</a:tableStyleId>
              </a:tblPr>
              <a:tblGrid>
                <a:gridCol w="822444">
                  <a:extLst>
                    <a:ext uri="{9D8B030D-6E8A-4147-A177-3AD203B41FA5}">
                      <a16:colId xmlns:a16="http://schemas.microsoft.com/office/drawing/2014/main" val="758991153"/>
                    </a:ext>
                  </a:extLst>
                </a:gridCol>
                <a:gridCol w="822444">
                  <a:extLst>
                    <a:ext uri="{9D8B030D-6E8A-4147-A177-3AD203B41FA5}">
                      <a16:colId xmlns:a16="http://schemas.microsoft.com/office/drawing/2014/main" val="1836696152"/>
                    </a:ext>
                  </a:extLst>
                </a:gridCol>
                <a:gridCol w="822444">
                  <a:extLst>
                    <a:ext uri="{9D8B030D-6E8A-4147-A177-3AD203B41FA5}">
                      <a16:colId xmlns:a16="http://schemas.microsoft.com/office/drawing/2014/main" val="1925433766"/>
                    </a:ext>
                  </a:extLst>
                </a:gridCol>
                <a:gridCol w="822444">
                  <a:extLst>
                    <a:ext uri="{9D8B030D-6E8A-4147-A177-3AD203B41FA5}">
                      <a16:colId xmlns:a16="http://schemas.microsoft.com/office/drawing/2014/main" val="3972038530"/>
                    </a:ext>
                  </a:extLst>
                </a:gridCol>
                <a:gridCol w="822444">
                  <a:extLst>
                    <a:ext uri="{9D8B030D-6E8A-4147-A177-3AD203B41FA5}">
                      <a16:colId xmlns:a16="http://schemas.microsoft.com/office/drawing/2014/main" val="1103170992"/>
                    </a:ext>
                  </a:extLst>
                </a:gridCol>
                <a:gridCol w="822444">
                  <a:extLst>
                    <a:ext uri="{9D8B030D-6E8A-4147-A177-3AD203B41FA5}">
                      <a16:colId xmlns:a16="http://schemas.microsoft.com/office/drawing/2014/main" val="1682699982"/>
                    </a:ext>
                  </a:extLst>
                </a:gridCol>
                <a:gridCol w="822444">
                  <a:extLst>
                    <a:ext uri="{9D8B030D-6E8A-4147-A177-3AD203B41FA5}">
                      <a16:colId xmlns:a16="http://schemas.microsoft.com/office/drawing/2014/main" val="3381572489"/>
                    </a:ext>
                  </a:extLst>
                </a:gridCol>
                <a:gridCol w="822444">
                  <a:extLst>
                    <a:ext uri="{9D8B030D-6E8A-4147-A177-3AD203B41FA5}">
                      <a16:colId xmlns:a16="http://schemas.microsoft.com/office/drawing/2014/main" val="800469202"/>
                    </a:ext>
                  </a:extLst>
                </a:gridCol>
                <a:gridCol w="823507">
                  <a:extLst>
                    <a:ext uri="{9D8B030D-6E8A-4147-A177-3AD203B41FA5}">
                      <a16:colId xmlns:a16="http://schemas.microsoft.com/office/drawing/2014/main" val="3205909162"/>
                    </a:ext>
                  </a:extLst>
                </a:gridCol>
                <a:gridCol w="823507">
                  <a:extLst>
                    <a:ext uri="{9D8B030D-6E8A-4147-A177-3AD203B41FA5}">
                      <a16:colId xmlns:a16="http://schemas.microsoft.com/office/drawing/2014/main" val="1190541091"/>
                    </a:ext>
                  </a:extLst>
                </a:gridCol>
                <a:gridCol w="823507">
                  <a:extLst>
                    <a:ext uri="{9D8B030D-6E8A-4147-A177-3AD203B41FA5}">
                      <a16:colId xmlns:a16="http://schemas.microsoft.com/office/drawing/2014/main" val="2384229036"/>
                    </a:ext>
                  </a:extLst>
                </a:gridCol>
              </a:tblGrid>
              <a:tr h="0">
                <a:tc gridSpan="11">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顶点数量对回溯法（最大度</a:t>
                      </a:r>
                      <a:r>
                        <a:rPr lang="en-US" altLang="zh-CN" sz="1600" b="1" kern="100">
                          <a:effectLst/>
                          <a:latin typeface="宋体" panose="02010600030101010101" pitchFamily="2" charset="-122"/>
                          <a:ea typeface="宋体" panose="02010600030101010101" pitchFamily="2" charset="-122"/>
                        </a:rPr>
                        <a:t>+</a:t>
                      </a:r>
                      <a:r>
                        <a:rPr lang="zh-CN" altLang="en-US" sz="1600" b="1" kern="100">
                          <a:effectLst/>
                          <a:latin typeface="宋体" panose="02010600030101010101" pitchFamily="2" charset="-122"/>
                          <a:ea typeface="宋体" panose="02010600030101010101" pitchFamily="2" charset="-122"/>
                        </a:rPr>
                        <a:t>最少可选颜色优先</a:t>
                      </a:r>
                      <a:r>
                        <a:rPr lang="en-US" altLang="zh-CN" sz="1600" b="1" kern="100">
                          <a:effectLst/>
                          <a:latin typeface="宋体" panose="02010600030101010101" pitchFamily="2" charset="-122"/>
                          <a:ea typeface="宋体" panose="02010600030101010101" pitchFamily="2" charset="-122"/>
                        </a:rPr>
                        <a:t>+</a:t>
                      </a:r>
                      <a:r>
                        <a:rPr lang="zh-CN" altLang="en-US" sz="1600" b="1" kern="100">
                          <a:effectLst/>
                          <a:latin typeface="宋体" panose="02010600030101010101" pitchFamily="2" charset="-122"/>
                          <a:ea typeface="宋体" panose="02010600030101010101" pitchFamily="2" charset="-122"/>
                        </a:rPr>
                        <a:t>向前探测剪枝）效率的影响（边数为</a:t>
                      </a:r>
                      <a:r>
                        <a:rPr lang="en-US" altLang="zh-CN" sz="1600" b="1" kern="100">
                          <a:effectLst/>
                          <a:latin typeface="宋体" panose="02010600030101010101" pitchFamily="2" charset="-122"/>
                          <a:ea typeface="宋体" panose="02010600030101010101" pitchFamily="2" charset="-122"/>
                        </a:rPr>
                        <a:t>2000</a:t>
                      </a:r>
                      <a:r>
                        <a:rPr lang="zh-CN" altLang="en-US" sz="1600" b="1" kern="100">
                          <a:effectLst/>
                          <a:latin typeface="宋体" panose="02010600030101010101" pitchFamily="2" charset="-122"/>
                          <a:ea typeface="宋体" panose="02010600030101010101" pitchFamily="2" charset="-122"/>
                        </a:rPr>
                        <a:t>，可填颜色数为</a:t>
                      </a:r>
                      <a:r>
                        <a:rPr lang="en-US" altLang="zh-CN" sz="1600" b="1" kern="100">
                          <a:effectLst/>
                          <a:latin typeface="宋体" panose="02010600030101010101" pitchFamily="2" charset="-122"/>
                          <a:ea typeface="宋体" panose="02010600030101010101" pitchFamily="2" charset="-122"/>
                        </a:rPr>
                        <a:t>15</a:t>
                      </a: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8458175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顶点数</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300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400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500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600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700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800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900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385883593"/>
                  </a:ext>
                </a:extLst>
              </a:tr>
              <a:tr h="34417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1</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0.001000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0.011000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0.019000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0.028000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0.033000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0.058000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2615240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2</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0.005000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0.009000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0.019000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0.021000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0.029000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0.039000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0.047000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0.052000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25981372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3</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0.013000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0.023000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0.025000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0.033000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0.044000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0.051000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1831004006"/>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4</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0.009000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0.023000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0.047000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0.038000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0.046000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0.051000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671597727"/>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5</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0.009000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0.028000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0.044000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0.039000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0.046000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0.057000</a:t>
                      </a:r>
                      <a:endParaRPr lang="zh-CN" altLang="en-US" sz="1600"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69431642"/>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平均用时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0.001800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0.005600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0.010200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0.015800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0.022800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0.026400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0.038400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0.040400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0.053800</a:t>
                      </a:r>
                      <a:endParaRPr lang="zh-CN" altLang="en-US" sz="1600"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740521781"/>
                  </a:ext>
                </a:extLst>
              </a:tr>
            </a:tbl>
          </a:graphicData>
        </a:graphic>
      </p:graphicFrame>
    </p:spTree>
    <p:extLst>
      <p:ext uri="{BB962C8B-B14F-4D97-AF65-F5344CB8AC3E}">
        <p14:creationId xmlns:p14="http://schemas.microsoft.com/office/powerpoint/2010/main" val="2154500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normAutofit/>
          </a:bodyPr>
          <a:lstStyle/>
          <a:p>
            <a:r>
              <a:rPr lang="zh-CN" altLang="en-US" dirty="0"/>
              <a:t>顶点数量对回溯法效率的影响</a:t>
            </a:r>
          </a:p>
        </p:txBody>
      </p:sp>
      <p:graphicFrame>
        <p:nvGraphicFramePr>
          <p:cNvPr id="4" name="内容占位符 3">
            <a:extLst>
              <a:ext uri="{FF2B5EF4-FFF2-40B4-BE49-F238E27FC236}">
                <a16:creationId xmlns:a16="http://schemas.microsoft.com/office/drawing/2014/main" id="{03048C30-E28D-46A1-74B9-A8B920F954BB}"/>
              </a:ext>
            </a:extLst>
          </p:cNvPr>
          <p:cNvGraphicFramePr>
            <a:graphicFrameLocks noGrp="1"/>
          </p:cNvGraphicFramePr>
          <p:nvPr>
            <p:ph idx="1"/>
            <p:extLst>
              <p:ext uri="{D42A27DB-BD31-4B8C-83A1-F6EECF244321}">
                <p14:modId xmlns:p14="http://schemas.microsoft.com/office/powerpoint/2010/main" val="1834689360"/>
              </p:ext>
            </p:extLst>
          </p:nvPr>
        </p:nvGraphicFramePr>
        <p:xfrm>
          <a:off x="1763699" y="2103120"/>
          <a:ext cx="9050073" cy="4145280"/>
        </p:xfrm>
        <a:graphic>
          <a:graphicData uri="http://schemas.openxmlformats.org/drawingml/2006/table">
            <a:tbl>
              <a:tblPr>
                <a:tableStyleId>{5C22544A-7EE6-4342-B048-85BDC9FD1C3A}</a:tableStyleId>
              </a:tblPr>
              <a:tblGrid>
                <a:gridCol w="822444">
                  <a:extLst>
                    <a:ext uri="{9D8B030D-6E8A-4147-A177-3AD203B41FA5}">
                      <a16:colId xmlns:a16="http://schemas.microsoft.com/office/drawing/2014/main" val="758991153"/>
                    </a:ext>
                  </a:extLst>
                </a:gridCol>
                <a:gridCol w="822444">
                  <a:extLst>
                    <a:ext uri="{9D8B030D-6E8A-4147-A177-3AD203B41FA5}">
                      <a16:colId xmlns:a16="http://schemas.microsoft.com/office/drawing/2014/main" val="1836696152"/>
                    </a:ext>
                  </a:extLst>
                </a:gridCol>
                <a:gridCol w="822444">
                  <a:extLst>
                    <a:ext uri="{9D8B030D-6E8A-4147-A177-3AD203B41FA5}">
                      <a16:colId xmlns:a16="http://schemas.microsoft.com/office/drawing/2014/main" val="1925433766"/>
                    </a:ext>
                  </a:extLst>
                </a:gridCol>
                <a:gridCol w="822444">
                  <a:extLst>
                    <a:ext uri="{9D8B030D-6E8A-4147-A177-3AD203B41FA5}">
                      <a16:colId xmlns:a16="http://schemas.microsoft.com/office/drawing/2014/main" val="3972038530"/>
                    </a:ext>
                  </a:extLst>
                </a:gridCol>
                <a:gridCol w="822444">
                  <a:extLst>
                    <a:ext uri="{9D8B030D-6E8A-4147-A177-3AD203B41FA5}">
                      <a16:colId xmlns:a16="http://schemas.microsoft.com/office/drawing/2014/main" val="1103170992"/>
                    </a:ext>
                  </a:extLst>
                </a:gridCol>
                <a:gridCol w="822444">
                  <a:extLst>
                    <a:ext uri="{9D8B030D-6E8A-4147-A177-3AD203B41FA5}">
                      <a16:colId xmlns:a16="http://schemas.microsoft.com/office/drawing/2014/main" val="1682699982"/>
                    </a:ext>
                  </a:extLst>
                </a:gridCol>
                <a:gridCol w="822444">
                  <a:extLst>
                    <a:ext uri="{9D8B030D-6E8A-4147-A177-3AD203B41FA5}">
                      <a16:colId xmlns:a16="http://schemas.microsoft.com/office/drawing/2014/main" val="3381572489"/>
                    </a:ext>
                  </a:extLst>
                </a:gridCol>
                <a:gridCol w="822444">
                  <a:extLst>
                    <a:ext uri="{9D8B030D-6E8A-4147-A177-3AD203B41FA5}">
                      <a16:colId xmlns:a16="http://schemas.microsoft.com/office/drawing/2014/main" val="800469202"/>
                    </a:ext>
                  </a:extLst>
                </a:gridCol>
                <a:gridCol w="823507">
                  <a:extLst>
                    <a:ext uri="{9D8B030D-6E8A-4147-A177-3AD203B41FA5}">
                      <a16:colId xmlns:a16="http://schemas.microsoft.com/office/drawing/2014/main" val="3205909162"/>
                    </a:ext>
                  </a:extLst>
                </a:gridCol>
                <a:gridCol w="823507">
                  <a:extLst>
                    <a:ext uri="{9D8B030D-6E8A-4147-A177-3AD203B41FA5}">
                      <a16:colId xmlns:a16="http://schemas.microsoft.com/office/drawing/2014/main" val="1190541091"/>
                    </a:ext>
                  </a:extLst>
                </a:gridCol>
                <a:gridCol w="823507">
                  <a:extLst>
                    <a:ext uri="{9D8B030D-6E8A-4147-A177-3AD203B41FA5}">
                      <a16:colId xmlns:a16="http://schemas.microsoft.com/office/drawing/2014/main" val="2384229036"/>
                    </a:ext>
                  </a:extLst>
                </a:gridCol>
              </a:tblGrid>
              <a:tr h="0">
                <a:tc gridSpan="11">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顶点数量对回溯法（</a:t>
                      </a:r>
                      <a:r>
                        <a:rPr lang="en-US" altLang="zh-CN" sz="1600" b="1" kern="100">
                          <a:effectLst/>
                          <a:latin typeface="宋体" panose="02010600030101010101" pitchFamily="2" charset="-122"/>
                          <a:ea typeface="宋体" panose="02010600030101010101" pitchFamily="2" charset="-122"/>
                        </a:rPr>
                        <a:t>DH+MRV+</a:t>
                      </a:r>
                      <a:r>
                        <a:rPr lang="zh-CN" altLang="en-US" sz="1600" b="1" kern="100">
                          <a:effectLst/>
                          <a:latin typeface="宋体" panose="02010600030101010101" pitchFamily="2" charset="-122"/>
                          <a:ea typeface="宋体" panose="02010600030101010101" pitchFamily="2" charset="-122"/>
                        </a:rPr>
                        <a:t>向前探测</a:t>
                      </a:r>
                      <a:r>
                        <a:rPr lang="en-US" altLang="zh-CN" sz="1600" b="1" kern="100">
                          <a:effectLst/>
                          <a:latin typeface="宋体" panose="02010600030101010101" pitchFamily="2" charset="-122"/>
                          <a:ea typeface="宋体" panose="02010600030101010101" pitchFamily="2" charset="-122"/>
                        </a:rPr>
                        <a:t>+</a:t>
                      </a:r>
                      <a:r>
                        <a:rPr lang="zh-CN" altLang="en-US" sz="1600" b="1" kern="100">
                          <a:effectLst/>
                          <a:latin typeface="宋体" panose="02010600030101010101" pitchFamily="2" charset="-122"/>
                          <a:ea typeface="宋体" panose="02010600030101010101" pitchFamily="2" charset="-122"/>
                        </a:rPr>
                        <a:t>最小约束优先）效率的影响（边数为</a:t>
                      </a:r>
                      <a:r>
                        <a:rPr lang="en-US" altLang="zh-CN" sz="1600" b="1" kern="100">
                          <a:effectLst/>
                          <a:latin typeface="宋体" panose="02010600030101010101" pitchFamily="2" charset="-122"/>
                          <a:ea typeface="宋体" panose="02010600030101010101" pitchFamily="2" charset="-122"/>
                        </a:rPr>
                        <a:t>2000</a:t>
                      </a:r>
                      <a:r>
                        <a:rPr lang="zh-CN" altLang="en-US" sz="1600" b="1" kern="100">
                          <a:effectLst/>
                          <a:latin typeface="宋体" panose="02010600030101010101" pitchFamily="2" charset="-122"/>
                          <a:ea typeface="宋体" panose="02010600030101010101" pitchFamily="2" charset="-122"/>
                        </a:rPr>
                        <a:t>，可填颜色数为</a:t>
                      </a:r>
                      <a:r>
                        <a:rPr lang="en-US" altLang="zh-CN" sz="1600" b="1" kern="100">
                          <a:effectLst/>
                          <a:latin typeface="宋体" panose="02010600030101010101" pitchFamily="2" charset="-122"/>
                          <a:ea typeface="宋体" panose="02010600030101010101" pitchFamily="2" charset="-122"/>
                        </a:rPr>
                        <a:t>15</a:t>
                      </a: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8458175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顶点数</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300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400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500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600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700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800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900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385883593"/>
                  </a:ext>
                </a:extLst>
              </a:tr>
              <a:tr h="34417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1</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0.003000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0.011000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0.039000</a:t>
                      </a:r>
                      <a:endParaRPr lang="zh-CN" altLang="en-US" sz="1600"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0.051000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0.060000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2615240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2</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0.001000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0.011000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0.017000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0.034000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0.039000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0.043000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0.051000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0.059000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25981372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3</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0.003000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0.019000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0.023000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0.044000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0.061000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1831004006"/>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4</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0.020000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0.038000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0.044000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0.053000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0.061000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671597727"/>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5</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0.001000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0.031000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0.038000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0.059000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69431642"/>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平均用时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0.002000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0.006200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0.011600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0.017600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0.023400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0.033800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0.038800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0.044200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0.052600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0.060000</a:t>
                      </a:r>
                      <a:endParaRPr lang="zh-CN" altLang="en-US" sz="1600"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740521781"/>
                  </a:ext>
                </a:extLst>
              </a:tr>
            </a:tbl>
          </a:graphicData>
        </a:graphic>
      </p:graphicFrame>
    </p:spTree>
    <p:extLst>
      <p:ext uri="{BB962C8B-B14F-4D97-AF65-F5344CB8AC3E}">
        <p14:creationId xmlns:p14="http://schemas.microsoft.com/office/powerpoint/2010/main" val="1404479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normAutofit/>
          </a:bodyPr>
          <a:lstStyle/>
          <a:p>
            <a:r>
              <a:rPr lang="zh-CN" altLang="en-US" dirty="0"/>
              <a:t>顶点数量对回溯法效率的影响</a:t>
            </a:r>
          </a:p>
        </p:txBody>
      </p:sp>
      <p:pic>
        <p:nvPicPr>
          <p:cNvPr id="7" name="图片 6">
            <a:extLst>
              <a:ext uri="{FF2B5EF4-FFF2-40B4-BE49-F238E27FC236}">
                <a16:creationId xmlns:a16="http://schemas.microsoft.com/office/drawing/2014/main" id="{DE7BE092-5DE1-C7F5-DED6-608F9BCA3982}"/>
              </a:ext>
            </a:extLst>
          </p:cNvPr>
          <p:cNvPicPr>
            <a:picLocks noChangeAspect="1"/>
          </p:cNvPicPr>
          <p:nvPr/>
        </p:nvPicPr>
        <p:blipFill>
          <a:blip r:embed="rId2"/>
          <a:stretch>
            <a:fillRect/>
          </a:stretch>
        </p:blipFill>
        <p:spPr>
          <a:xfrm>
            <a:off x="2370851" y="2180265"/>
            <a:ext cx="7082194" cy="4256851"/>
          </a:xfrm>
          <a:prstGeom prst="rect">
            <a:avLst/>
          </a:prstGeom>
        </p:spPr>
      </p:pic>
    </p:spTree>
    <p:extLst>
      <p:ext uri="{BB962C8B-B14F-4D97-AF65-F5344CB8AC3E}">
        <p14:creationId xmlns:p14="http://schemas.microsoft.com/office/powerpoint/2010/main" val="3904362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normAutofit/>
          </a:bodyPr>
          <a:lstStyle/>
          <a:p>
            <a:r>
              <a:rPr lang="zh-CN" altLang="en-US" dirty="0"/>
              <a:t>可选颜色数量对回溯法效率的影响</a:t>
            </a:r>
          </a:p>
        </p:txBody>
      </p:sp>
      <p:graphicFrame>
        <p:nvGraphicFramePr>
          <p:cNvPr id="4" name="内容占位符 3">
            <a:extLst>
              <a:ext uri="{FF2B5EF4-FFF2-40B4-BE49-F238E27FC236}">
                <a16:creationId xmlns:a16="http://schemas.microsoft.com/office/drawing/2014/main" id="{03048C30-E28D-46A1-74B9-A8B920F954BB}"/>
              </a:ext>
            </a:extLst>
          </p:cNvPr>
          <p:cNvGraphicFramePr>
            <a:graphicFrameLocks noGrp="1"/>
          </p:cNvGraphicFramePr>
          <p:nvPr>
            <p:ph idx="1"/>
            <p:extLst>
              <p:ext uri="{D42A27DB-BD31-4B8C-83A1-F6EECF244321}">
                <p14:modId xmlns:p14="http://schemas.microsoft.com/office/powerpoint/2010/main" val="3513283395"/>
              </p:ext>
            </p:extLst>
          </p:nvPr>
        </p:nvGraphicFramePr>
        <p:xfrm>
          <a:off x="1763699" y="2103120"/>
          <a:ext cx="9050073" cy="4145280"/>
        </p:xfrm>
        <a:graphic>
          <a:graphicData uri="http://schemas.openxmlformats.org/drawingml/2006/table">
            <a:tbl>
              <a:tblPr>
                <a:tableStyleId>{5C22544A-7EE6-4342-B048-85BDC9FD1C3A}</a:tableStyleId>
              </a:tblPr>
              <a:tblGrid>
                <a:gridCol w="822444">
                  <a:extLst>
                    <a:ext uri="{9D8B030D-6E8A-4147-A177-3AD203B41FA5}">
                      <a16:colId xmlns:a16="http://schemas.microsoft.com/office/drawing/2014/main" val="758991153"/>
                    </a:ext>
                  </a:extLst>
                </a:gridCol>
                <a:gridCol w="822444">
                  <a:extLst>
                    <a:ext uri="{9D8B030D-6E8A-4147-A177-3AD203B41FA5}">
                      <a16:colId xmlns:a16="http://schemas.microsoft.com/office/drawing/2014/main" val="1836696152"/>
                    </a:ext>
                  </a:extLst>
                </a:gridCol>
                <a:gridCol w="822444">
                  <a:extLst>
                    <a:ext uri="{9D8B030D-6E8A-4147-A177-3AD203B41FA5}">
                      <a16:colId xmlns:a16="http://schemas.microsoft.com/office/drawing/2014/main" val="1925433766"/>
                    </a:ext>
                  </a:extLst>
                </a:gridCol>
                <a:gridCol w="822444">
                  <a:extLst>
                    <a:ext uri="{9D8B030D-6E8A-4147-A177-3AD203B41FA5}">
                      <a16:colId xmlns:a16="http://schemas.microsoft.com/office/drawing/2014/main" val="3972038530"/>
                    </a:ext>
                  </a:extLst>
                </a:gridCol>
                <a:gridCol w="822444">
                  <a:extLst>
                    <a:ext uri="{9D8B030D-6E8A-4147-A177-3AD203B41FA5}">
                      <a16:colId xmlns:a16="http://schemas.microsoft.com/office/drawing/2014/main" val="1103170992"/>
                    </a:ext>
                  </a:extLst>
                </a:gridCol>
                <a:gridCol w="822444">
                  <a:extLst>
                    <a:ext uri="{9D8B030D-6E8A-4147-A177-3AD203B41FA5}">
                      <a16:colId xmlns:a16="http://schemas.microsoft.com/office/drawing/2014/main" val="1682699982"/>
                    </a:ext>
                  </a:extLst>
                </a:gridCol>
                <a:gridCol w="822444">
                  <a:extLst>
                    <a:ext uri="{9D8B030D-6E8A-4147-A177-3AD203B41FA5}">
                      <a16:colId xmlns:a16="http://schemas.microsoft.com/office/drawing/2014/main" val="3381572489"/>
                    </a:ext>
                  </a:extLst>
                </a:gridCol>
                <a:gridCol w="822444">
                  <a:extLst>
                    <a:ext uri="{9D8B030D-6E8A-4147-A177-3AD203B41FA5}">
                      <a16:colId xmlns:a16="http://schemas.microsoft.com/office/drawing/2014/main" val="800469202"/>
                    </a:ext>
                  </a:extLst>
                </a:gridCol>
                <a:gridCol w="823507">
                  <a:extLst>
                    <a:ext uri="{9D8B030D-6E8A-4147-A177-3AD203B41FA5}">
                      <a16:colId xmlns:a16="http://schemas.microsoft.com/office/drawing/2014/main" val="3205909162"/>
                    </a:ext>
                  </a:extLst>
                </a:gridCol>
                <a:gridCol w="823507">
                  <a:extLst>
                    <a:ext uri="{9D8B030D-6E8A-4147-A177-3AD203B41FA5}">
                      <a16:colId xmlns:a16="http://schemas.microsoft.com/office/drawing/2014/main" val="1190541091"/>
                    </a:ext>
                  </a:extLst>
                </a:gridCol>
                <a:gridCol w="823507">
                  <a:extLst>
                    <a:ext uri="{9D8B030D-6E8A-4147-A177-3AD203B41FA5}">
                      <a16:colId xmlns:a16="http://schemas.microsoft.com/office/drawing/2014/main" val="2384229036"/>
                    </a:ext>
                  </a:extLst>
                </a:gridCol>
              </a:tblGrid>
              <a:tr h="0">
                <a:tc gridSpan="11">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可选颜色数量对回溯法（无优化）效率的影响（边数为</a:t>
                      </a:r>
                      <a:r>
                        <a:rPr lang="en-US" altLang="zh-CN" sz="1600" b="1" kern="100">
                          <a:effectLst/>
                          <a:latin typeface="宋体" panose="02010600030101010101" pitchFamily="2" charset="-122"/>
                          <a:ea typeface="宋体" panose="02010600030101010101" pitchFamily="2" charset="-122"/>
                        </a:rPr>
                        <a:t>2000</a:t>
                      </a:r>
                      <a:r>
                        <a:rPr lang="zh-CN" altLang="en-US" sz="1600" b="1" kern="100">
                          <a:effectLst/>
                          <a:latin typeface="宋体" panose="02010600030101010101" pitchFamily="2" charset="-122"/>
                          <a:ea typeface="宋体" panose="02010600030101010101" pitchFamily="2" charset="-122"/>
                        </a:rPr>
                        <a:t>，顶点数为</a:t>
                      </a:r>
                      <a:r>
                        <a:rPr lang="en-US" altLang="zh-CN" sz="1600" b="1" kern="100">
                          <a:effectLst/>
                          <a:latin typeface="宋体" panose="02010600030101010101" pitchFamily="2" charset="-122"/>
                          <a:ea typeface="宋体" panose="02010600030101010101" pitchFamily="2" charset="-122"/>
                        </a:rPr>
                        <a:t>200</a:t>
                      </a:r>
                      <a:r>
                        <a:rPr lang="zh-CN" altLang="en-US" sz="1600" b="1" kern="100">
                          <a:effectLst/>
                          <a:latin typeface="宋体" panose="02010600030101010101" pitchFamily="2" charset="-122"/>
                          <a:ea typeface="宋体" panose="02010600030101010101" pitchFamily="2" charset="-122"/>
                        </a:rPr>
                        <a:t>）</a:t>
                      </a: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8458175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顶点数</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5</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7</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9</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11</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13</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15</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17</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19</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21</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23</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385883593"/>
                  </a:ext>
                </a:extLst>
              </a:tr>
              <a:tr h="34417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1</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0.001000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2615240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2</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25981372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3</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1831004006"/>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4</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0.238000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0.001000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671597727"/>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5</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69431642"/>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平均用时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0.049000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0.000200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0.000200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0.000000</a:t>
                      </a:r>
                      <a:endParaRPr lang="zh-CN" altLang="en-US" sz="1600" b="1"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740521781"/>
                  </a:ext>
                </a:extLst>
              </a:tr>
            </a:tbl>
          </a:graphicData>
        </a:graphic>
      </p:graphicFrame>
    </p:spTree>
    <p:extLst>
      <p:ext uri="{BB962C8B-B14F-4D97-AF65-F5344CB8AC3E}">
        <p14:creationId xmlns:p14="http://schemas.microsoft.com/office/powerpoint/2010/main" val="4096746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normAutofit/>
          </a:bodyPr>
          <a:lstStyle/>
          <a:p>
            <a:r>
              <a:rPr lang="zh-CN" altLang="en-US" dirty="0"/>
              <a:t>可选颜色数量对回溯法效率的影响</a:t>
            </a:r>
          </a:p>
        </p:txBody>
      </p:sp>
      <p:graphicFrame>
        <p:nvGraphicFramePr>
          <p:cNvPr id="4" name="内容占位符 3">
            <a:extLst>
              <a:ext uri="{FF2B5EF4-FFF2-40B4-BE49-F238E27FC236}">
                <a16:creationId xmlns:a16="http://schemas.microsoft.com/office/drawing/2014/main" id="{03048C30-E28D-46A1-74B9-A8B920F954BB}"/>
              </a:ext>
            </a:extLst>
          </p:cNvPr>
          <p:cNvGraphicFramePr>
            <a:graphicFrameLocks noGrp="1"/>
          </p:cNvGraphicFramePr>
          <p:nvPr>
            <p:ph idx="1"/>
            <p:extLst>
              <p:ext uri="{D42A27DB-BD31-4B8C-83A1-F6EECF244321}">
                <p14:modId xmlns:p14="http://schemas.microsoft.com/office/powerpoint/2010/main" val="177052952"/>
              </p:ext>
            </p:extLst>
          </p:nvPr>
        </p:nvGraphicFramePr>
        <p:xfrm>
          <a:off x="1763699" y="2103120"/>
          <a:ext cx="9050073" cy="4389120"/>
        </p:xfrm>
        <a:graphic>
          <a:graphicData uri="http://schemas.openxmlformats.org/drawingml/2006/table">
            <a:tbl>
              <a:tblPr>
                <a:tableStyleId>{5C22544A-7EE6-4342-B048-85BDC9FD1C3A}</a:tableStyleId>
              </a:tblPr>
              <a:tblGrid>
                <a:gridCol w="822444">
                  <a:extLst>
                    <a:ext uri="{9D8B030D-6E8A-4147-A177-3AD203B41FA5}">
                      <a16:colId xmlns:a16="http://schemas.microsoft.com/office/drawing/2014/main" val="758991153"/>
                    </a:ext>
                  </a:extLst>
                </a:gridCol>
                <a:gridCol w="822444">
                  <a:extLst>
                    <a:ext uri="{9D8B030D-6E8A-4147-A177-3AD203B41FA5}">
                      <a16:colId xmlns:a16="http://schemas.microsoft.com/office/drawing/2014/main" val="1836696152"/>
                    </a:ext>
                  </a:extLst>
                </a:gridCol>
                <a:gridCol w="822444">
                  <a:extLst>
                    <a:ext uri="{9D8B030D-6E8A-4147-A177-3AD203B41FA5}">
                      <a16:colId xmlns:a16="http://schemas.microsoft.com/office/drawing/2014/main" val="1925433766"/>
                    </a:ext>
                  </a:extLst>
                </a:gridCol>
                <a:gridCol w="822444">
                  <a:extLst>
                    <a:ext uri="{9D8B030D-6E8A-4147-A177-3AD203B41FA5}">
                      <a16:colId xmlns:a16="http://schemas.microsoft.com/office/drawing/2014/main" val="3972038530"/>
                    </a:ext>
                  </a:extLst>
                </a:gridCol>
                <a:gridCol w="822444">
                  <a:extLst>
                    <a:ext uri="{9D8B030D-6E8A-4147-A177-3AD203B41FA5}">
                      <a16:colId xmlns:a16="http://schemas.microsoft.com/office/drawing/2014/main" val="1103170992"/>
                    </a:ext>
                  </a:extLst>
                </a:gridCol>
                <a:gridCol w="822444">
                  <a:extLst>
                    <a:ext uri="{9D8B030D-6E8A-4147-A177-3AD203B41FA5}">
                      <a16:colId xmlns:a16="http://schemas.microsoft.com/office/drawing/2014/main" val="1682699982"/>
                    </a:ext>
                  </a:extLst>
                </a:gridCol>
                <a:gridCol w="822444">
                  <a:extLst>
                    <a:ext uri="{9D8B030D-6E8A-4147-A177-3AD203B41FA5}">
                      <a16:colId xmlns:a16="http://schemas.microsoft.com/office/drawing/2014/main" val="3381572489"/>
                    </a:ext>
                  </a:extLst>
                </a:gridCol>
                <a:gridCol w="822444">
                  <a:extLst>
                    <a:ext uri="{9D8B030D-6E8A-4147-A177-3AD203B41FA5}">
                      <a16:colId xmlns:a16="http://schemas.microsoft.com/office/drawing/2014/main" val="800469202"/>
                    </a:ext>
                  </a:extLst>
                </a:gridCol>
                <a:gridCol w="823507">
                  <a:extLst>
                    <a:ext uri="{9D8B030D-6E8A-4147-A177-3AD203B41FA5}">
                      <a16:colId xmlns:a16="http://schemas.microsoft.com/office/drawing/2014/main" val="3205909162"/>
                    </a:ext>
                  </a:extLst>
                </a:gridCol>
                <a:gridCol w="823507">
                  <a:extLst>
                    <a:ext uri="{9D8B030D-6E8A-4147-A177-3AD203B41FA5}">
                      <a16:colId xmlns:a16="http://schemas.microsoft.com/office/drawing/2014/main" val="1190541091"/>
                    </a:ext>
                  </a:extLst>
                </a:gridCol>
                <a:gridCol w="823507">
                  <a:extLst>
                    <a:ext uri="{9D8B030D-6E8A-4147-A177-3AD203B41FA5}">
                      <a16:colId xmlns:a16="http://schemas.microsoft.com/office/drawing/2014/main" val="2384229036"/>
                    </a:ext>
                  </a:extLst>
                </a:gridCol>
              </a:tblGrid>
              <a:tr h="0">
                <a:tc gridSpan="11">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可选颜色数量对回溯法（最大度</a:t>
                      </a:r>
                      <a:r>
                        <a:rPr lang="en-US" altLang="zh-CN" sz="1600" b="1" kern="100">
                          <a:effectLst/>
                          <a:latin typeface="宋体" panose="02010600030101010101" pitchFamily="2" charset="-122"/>
                          <a:ea typeface="宋体" panose="02010600030101010101" pitchFamily="2" charset="-122"/>
                        </a:rPr>
                        <a:t>+</a:t>
                      </a:r>
                      <a:r>
                        <a:rPr lang="zh-CN" altLang="en-US" sz="1600" b="1" kern="100">
                          <a:effectLst/>
                          <a:latin typeface="宋体" panose="02010600030101010101" pitchFamily="2" charset="-122"/>
                          <a:ea typeface="宋体" panose="02010600030101010101" pitchFamily="2" charset="-122"/>
                        </a:rPr>
                        <a:t>最少可选颜色优先</a:t>
                      </a:r>
                      <a:r>
                        <a:rPr lang="en-US" altLang="zh-CN" sz="1600" b="1" kern="100">
                          <a:effectLst/>
                          <a:latin typeface="宋体" panose="02010600030101010101" pitchFamily="2" charset="-122"/>
                          <a:ea typeface="宋体" panose="02010600030101010101" pitchFamily="2" charset="-122"/>
                        </a:rPr>
                        <a:t>+</a:t>
                      </a:r>
                      <a:r>
                        <a:rPr lang="zh-CN" altLang="en-US" sz="1600" b="1" kern="100">
                          <a:effectLst/>
                          <a:latin typeface="宋体" panose="02010600030101010101" pitchFamily="2" charset="-122"/>
                          <a:ea typeface="宋体" panose="02010600030101010101" pitchFamily="2" charset="-122"/>
                        </a:rPr>
                        <a:t>向前探测剪枝）效率的影响（边数为</a:t>
                      </a:r>
                      <a:r>
                        <a:rPr lang="en-US" altLang="zh-CN" sz="1600" b="1" kern="100">
                          <a:effectLst/>
                          <a:latin typeface="宋体" panose="02010600030101010101" pitchFamily="2" charset="-122"/>
                          <a:ea typeface="宋体" panose="02010600030101010101" pitchFamily="2" charset="-122"/>
                        </a:rPr>
                        <a:t>2000</a:t>
                      </a:r>
                      <a:r>
                        <a:rPr lang="zh-CN" altLang="en-US" sz="1600" b="1" kern="100">
                          <a:effectLst/>
                          <a:latin typeface="宋体" panose="02010600030101010101" pitchFamily="2" charset="-122"/>
                          <a:ea typeface="宋体" panose="02010600030101010101" pitchFamily="2" charset="-122"/>
                        </a:rPr>
                        <a:t>，顶点数为</a:t>
                      </a:r>
                      <a:r>
                        <a:rPr lang="en-US" altLang="zh-CN" sz="1600" b="1" kern="100">
                          <a:effectLst/>
                          <a:latin typeface="宋体" panose="02010600030101010101" pitchFamily="2" charset="-122"/>
                          <a:ea typeface="宋体" panose="02010600030101010101" pitchFamily="2" charset="-122"/>
                        </a:rPr>
                        <a:t>200</a:t>
                      </a:r>
                      <a:r>
                        <a:rPr lang="zh-CN" altLang="en-US" sz="1600" b="1" kern="100">
                          <a:effectLst/>
                          <a:latin typeface="宋体" panose="02010600030101010101" pitchFamily="2" charset="-122"/>
                          <a:ea typeface="宋体" panose="02010600030101010101" pitchFamily="2" charset="-122"/>
                        </a:rPr>
                        <a:t>）</a:t>
                      </a: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8458175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顶点数</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5</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7</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9</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11</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13</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15</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17</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19</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21</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23</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385883593"/>
                  </a:ext>
                </a:extLst>
              </a:tr>
              <a:tr h="34417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1</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2615240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2</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25981372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3</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1831004006"/>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4</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14.696000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671597727"/>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5</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26.390000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0.004000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b="1"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69431642"/>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平均用时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0.004400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0.004600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0.004200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0.004800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0.004400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0.004800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0.004400</a:t>
                      </a:r>
                      <a:endParaRPr lang="zh-CN" altLang="en-US" sz="1600" b="1"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0.004800</a:t>
                      </a:r>
                      <a:endParaRPr lang="zh-CN" altLang="en-US" sz="1600" b="1"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740521781"/>
                  </a:ext>
                </a:extLst>
              </a:tr>
            </a:tbl>
          </a:graphicData>
        </a:graphic>
      </p:graphicFrame>
    </p:spTree>
    <p:extLst>
      <p:ext uri="{BB962C8B-B14F-4D97-AF65-F5344CB8AC3E}">
        <p14:creationId xmlns:p14="http://schemas.microsoft.com/office/powerpoint/2010/main" val="1442854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normAutofit/>
          </a:bodyPr>
          <a:lstStyle/>
          <a:p>
            <a:r>
              <a:rPr lang="zh-CN" altLang="en-US" dirty="0"/>
              <a:t>可选颜色数量对回溯法效率的影响</a:t>
            </a:r>
          </a:p>
        </p:txBody>
      </p:sp>
      <p:graphicFrame>
        <p:nvGraphicFramePr>
          <p:cNvPr id="4" name="内容占位符 3">
            <a:extLst>
              <a:ext uri="{FF2B5EF4-FFF2-40B4-BE49-F238E27FC236}">
                <a16:creationId xmlns:a16="http://schemas.microsoft.com/office/drawing/2014/main" id="{03048C30-E28D-46A1-74B9-A8B920F954BB}"/>
              </a:ext>
            </a:extLst>
          </p:cNvPr>
          <p:cNvGraphicFramePr>
            <a:graphicFrameLocks noGrp="1"/>
          </p:cNvGraphicFramePr>
          <p:nvPr>
            <p:ph idx="1"/>
            <p:extLst>
              <p:ext uri="{D42A27DB-BD31-4B8C-83A1-F6EECF244321}">
                <p14:modId xmlns:p14="http://schemas.microsoft.com/office/powerpoint/2010/main" val="3172173096"/>
              </p:ext>
            </p:extLst>
          </p:nvPr>
        </p:nvGraphicFramePr>
        <p:xfrm>
          <a:off x="1763699" y="2103120"/>
          <a:ext cx="9050073" cy="4389120"/>
        </p:xfrm>
        <a:graphic>
          <a:graphicData uri="http://schemas.openxmlformats.org/drawingml/2006/table">
            <a:tbl>
              <a:tblPr>
                <a:tableStyleId>{5C22544A-7EE6-4342-B048-85BDC9FD1C3A}</a:tableStyleId>
              </a:tblPr>
              <a:tblGrid>
                <a:gridCol w="822444">
                  <a:extLst>
                    <a:ext uri="{9D8B030D-6E8A-4147-A177-3AD203B41FA5}">
                      <a16:colId xmlns:a16="http://schemas.microsoft.com/office/drawing/2014/main" val="758991153"/>
                    </a:ext>
                  </a:extLst>
                </a:gridCol>
                <a:gridCol w="822444">
                  <a:extLst>
                    <a:ext uri="{9D8B030D-6E8A-4147-A177-3AD203B41FA5}">
                      <a16:colId xmlns:a16="http://schemas.microsoft.com/office/drawing/2014/main" val="1836696152"/>
                    </a:ext>
                  </a:extLst>
                </a:gridCol>
                <a:gridCol w="822444">
                  <a:extLst>
                    <a:ext uri="{9D8B030D-6E8A-4147-A177-3AD203B41FA5}">
                      <a16:colId xmlns:a16="http://schemas.microsoft.com/office/drawing/2014/main" val="1925433766"/>
                    </a:ext>
                  </a:extLst>
                </a:gridCol>
                <a:gridCol w="822444">
                  <a:extLst>
                    <a:ext uri="{9D8B030D-6E8A-4147-A177-3AD203B41FA5}">
                      <a16:colId xmlns:a16="http://schemas.microsoft.com/office/drawing/2014/main" val="3972038530"/>
                    </a:ext>
                  </a:extLst>
                </a:gridCol>
                <a:gridCol w="822444">
                  <a:extLst>
                    <a:ext uri="{9D8B030D-6E8A-4147-A177-3AD203B41FA5}">
                      <a16:colId xmlns:a16="http://schemas.microsoft.com/office/drawing/2014/main" val="1103170992"/>
                    </a:ext>
                  </a:extLst>
                </a:gridCol>
                <a:gridCol w="822444">
                  <a:extLst>
                    <a:ext uri="{9D8B030D-6E8A-4147-A177-3AD203B41FA5}">
                      <a16:colId xmlns:a16="http://schemas.microsoft.com/office/drawing/2014/main" val="1682699982"/>
                    </a:ext>
                  </a:extLst>
                </a:gridCol>
                <a:gridCol w="822444">
                  <a:extLst>
                    <a:ext uri="{9D8B030D-6E8A-4147-A177-3AD203B41FA5}">
                      <a16:colId xmlns:a16="http://schemas.microsoft.com/office/drawing/2014/main" val="3381572489"/>
                    </a:ext>
                  </a:extLst>
                </a:gridCol>
                <a:gridCol w="822444">
                  <a:extLst>
                    <a:ext uri="{9D8B030D-6E8A-4147-A177-3AD203B41FA5}">
                      <a16:colId xmlns:a16="http://schemas.microsoft.com/office/drawing/2014/main" val="800469202"/>
                    </a:ext>
                  </a:extLst>
                </a:gridCol>
                <a:gridCol w="823507">
                  <a:extLst>
                    <a:ext uri="{9D8B030D-6E8A-4147-A177-3AD203B41FA5}">
                      <a16:colId xmlns:a16="http://schemas.microsoft.com/office/drawing/2014/main" val="3205909162"/>
                    </a:ext>
                  </a:extLst>
                </a:gridCol>
                <a:gridCol w="823507">
                  <a:extLst>
                    <a:ext uri="{9D8B030D-6E8A-4147-A177-3AD203B41FA5}">
                      <a16:colId xmlns:a16="http://schemas.microsoft.com/office/drawing/2014/main" val="1190541091"/>
                    </a:ext>
                  </a:extLst>
                </a:gridCol>
                <a:gridCol w="823507">
                  <a:extLst>
                    <a:ext uri="{9D8B030D-6E8A-4147-A177-3AD203B41FA5}">
                      <a16:colId xmlns:a16="http://schemas.microsoft.com/office/drawing/2014/main" val="2384229036"/>
                    </a:ext>
                  </a:extLst>
                </a:gridCol>
              </a:tblGrid>
              <a:tr h="0">
                <a:tc gridSpan="11">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可选颜色数量对回溯法（</a:t>
                      </a:r>
                      <a:r>
                        <a:rPr lang="en-US" altLang="zh-CN" sz="1600" b="1" kern="100">
                          <a:effectLst/>
                          <a:latin typeface="宋体" panose="02010600030101010101" pitchFamily="2" charset="-122"/>
                          <a:ea typeface="宋体" panose="02010600030101010101" pitchFamily="2" charset="-122"/>
                        </a:rPr>
                        <a:t>DH+MRV+</a:t>
                      </a:r>
                      <a:r>
                        <a:rPr lang="zh-CN" altLang="en-US" sz="1600" b="1" kern="100">
                          <a:effectLst/>
                          <a:latin typeface="宋体" panose="02010600030101010101" pitchFamily="2" charset="-122"/>
                          <a:ea typeface="宋体" panose="02010600030101010101" pitchFamily="2" charset="-122"/>
                        </a:rPr>
                        <a:t>向前探测</a:t>
                      </a:r>
                      <a:r>
                        <a:rPr lang="en-US" altLang="zh-CN" sz="1600" b="1" kern="100">
                          <a:effectLst/>
                          <a:latin typeface="宋体" panose="02010600030101010101" pitchFamily="2" charset="-122"/>
                          <a:ea typeface="宋体" panose="02010600030101010101" pitchFamily="2" charset="-122"/>
                        </a:rPr>
                        <a:t>+</a:t>
                      </a:r>
                      <a:r>
                        <a:rPr lang="zh-CN" altLang="en-US" sz="1600" b="1" kern="100">
                          <a:effectLst/>
                          <a:latin typeface="宋体" panose="02010600030101010101" pitchFamily="2" charset="-122"/>
                          <a:ea typeface="宋体" panose="02010600030101010101" pitchFamily="2" charset="-122"/>
                        </a:rPr>
                        <a:t>最小约束优先）效率的影响（边数为</a:t>
                      </a:r>
                      <a:r>
                        <a:rPr lang="en-US" altLang="zh-CN" sz="1600" b="1" kern="100">
                          <a:effectLst/>
                          <a:latin typeface="宋体" panose="02010600030101010101" pitchFamily="2" charset="-122"/>
                          <a:ea typeface="宋体" panose="02010600030101010101" pitchFamily="2" charset="-122"/>
                        </a:rPr>
                        <a:t>2000</a:t>
                      </a:r>
                      <a:r>
                        <a:rPr lang="zh-CN" altLang="en-US" sz="1600" b="1" kern="100">
                          <a:effectLst/>
                          <a:latin typeface="宋体" panose="02010600030101010101" pitchFamily="2" charset="-122"/>
                          <a:ea typeface="宋体" panose="02010600030101010101" pitchFamily="2" charset="-122"/>
                        </a:rPr>
                        <a:t>，顶点数为</a:t>
                      </a:r>
                      <a:r>
                        <a:rPr lang="en-US" altLang="zh-CN" sz="1600" b="1" kern="100">
                          <a:effectLst/>
                          <a:latin typeface="宋体" panose="02010600030101010101" pitchFamily="2" charset="-122"/>
                          <a:ea typeface="宋体" panose="02010600030101010101" pitchFamily="2" charset="-122"/>
                        </a:rPr>
                        <a:t>200</a:t>
                      </a: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8458175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顶点数</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5</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7</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9</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11</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13</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15</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17</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19</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21</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23</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385883593"/>
                  </a:ext>
                </a:extLst>
              </a:tr>
              <a:tr h="34417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1</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0.008000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2615240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2</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259813720"/>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3</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0.008000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1831004006"/>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4</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671597727"/>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测试</a:t>
                      </a:r>
                      <a:r>
                        <a:rPr lang="en-US" altLang="zh-CN" sz="1600" b="1" kern="100">
                          <a:effectLst/>
                          <a:latin typeface="宋体" panose="02010600030101010101" pitchFamily="2" charset="-122"/>
                          <a:ea typeface="宋体" panose="02010600030101010101" pitchFamily="2" charset="-122"/>
                        </a:rPr>
                        <a:t>5</a:t>
                      </a:r>
                      <a:r>
                        <a:rPr lang="zh-CN" altLang="en-US" sz="1600" b="1" kern="100">
                          <a:effectLst/>
                          <a:latin typeface="宋体" panose="02010600030101010101" pitchFamily="2" charset="-122"/>
                          <a:ea typeface="宋体" panose="02010600030101010101" pitchFamily="2" charset="-122"/>
                        </a:rPr>
                        <a:t>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0.007000</a:t>
                      </a:r>
                      <a:endParaRPr lang="zh-CN" altLang="en-US" sz="1600" kern="10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3569431642"/>
                  </a:ext>
                </a:extLst>
              </a:tr>
              <a:tr h="0">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平均用时</a:t>
                      </a:r>
                      <a:r>
                        <a:rPr lang="en-US" altLang="zh-CN" sz="1600" b="1" kern="100">
                          <a:effectLst/>
                          <a:latin typeface="宋体" panose="02010600030101010101" pitchFamily="2" charset="-122"/>
                          <a:ea typeface="宋体" panose="02010600030101010101" pitchFamily="2" charset="-122"/>
                        </a:rPr>
                        <a:t>/</a:t>
                      </a:r>
                      <a:r>
                        <a:rPr lang="en-US" sz="1600" b="1" kern="100">
                          <a:effectLst/>
                          <a:latin typeface="宋体" panose="02010600030101010101" pitchFamily="2" charset="-122"/>
                          <a:ea typeface="宋体" panose="02010600030101010101" pitchFamily="2" charset="-122"/>
                        </a:rPr>
                        <a:t>s</a:t>
                      </a:r>
                      <a:endParaRPr 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1600" b="1" kern="100">
                          <a:effectLst/>
                          <a:latin typeface="宋体" panose="02010600030101010101" pitchFamily="2" charset="-122"/>
                          <a:ea typeface="宋体" panose="02010600030101010101" pitchFamily="2" charset="-122"/>
                        </a:rPr>
                        <a:t>∞</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0.005200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0.005400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0.005600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0.006000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0.006400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0.006400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a:effectLst/>
                          <a:latin typeface="宋体" panose="02010600030101010101" pitchFamily="2" charset="-122"/>
                          <a:ea typeface="宋体" panose="02010600030101010101" pitchFamily="2" charset="-122"/>
                        </a:rPr>
                        <a:t>0.006200</a:t>
                      </a:r>
                      <a:endParaRPr lang="zh-CN" altLang="en-US" sz="1600" kern="10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en-US" altLang="zh-CN" sz="1600" b="1" kern="100" dirty="0">
                          <a:effectLst/>
                          <a:latin typeface="宋体" panose="02010600030101010101" pitchFamily="2" charset="-122"/>
                          <a:ea typeface="宋体" panose="02010600030101010101" pitchFamily="2" charset="-122"/>
                        </a:rPr>
                        <a:t>0.007000</a:t>
                      </a:r>
                      <a:endParaRPr lang="zh-CN" altLang="en-US" sz="1600" kern="100" dirty="0">
                        <a:effectLst/>
                        <a:latin typeface="宋体" panose="02010600030101010101" pitchFamily="2" charset="-122"/>
                        <a:ea typeface="宋体" panose="02010600030101010101" pitchFamily="2" charset="-122"/>
                      </a:endParaRPr>
                    </a:p>
                  </a:txBody>
                  <a:tcPr marL="68580" marR="68580"/>
                </a:tc>
                <a:extLst>
                  <a:ext uri="{0D108BD9-81ED-4DB2-BD59-A6C34878D82A}">
                    <a16:rowId xmlns:a16="http://schemas.microsoft.com/office/drawing/2014/main" val="2740521781"/>
                  </a:ext>
                </a:extLst>
              </a:tr>
            </a:tbl>
          </a:graphicData>
        </a:graphic>
      </p:graphicFrame>
    </p:spTree>
    <p:extLst>
      <p:ext uri="{BB962C8B-B14F-4D97-AF65-F5344CB8AC3E}">
        <p14:creationId xmlns:p14="http://schemas.microsoft.com/office/powerpoint/2010/main" val="3945651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4C4F0-246D-08C8-AF16-F23BDCE6DD04}"/>
              </a:ext>
            </a:extLst>
          </p:cNvPr>
          <p:cNvSpPr>
            <a:spLocks noGrp="1"/>
          </p:cNvSpPr>
          <p:nvPr>
            <p:ph type="title"/>
          </p:nvPr>
        </p:nvSpPr>
        <p:spPr/>
        <p:txBody>
          <a:bodyPr/>
          <a:lstStyle/>
          <a:p>
            <a:r>
              <a:rPr lang="zh-CN" altLang="en-US" dirty="0"/>
              <a:t>填涂颜色数目</a:t>
            </a:r>
          </a:p>
        </p:txBody>
      </p:sp>
      <p:sp>
        <p:nvSpPr>
          <p:cNvPr id="3" name="内容占位符 2">
            <a:extLst>
              <a:ext uri="{FF2B5EF4-FFF2-40B4-BE49-F238E27FC236}">
                <a16:creationId xmlns:a16="http://schemas.microsoft.com/office/drawing/2014/main" id="{2AEB076C-14E3-4E0B-9686-1A349B17FE94}"/>
              </a:ext>
            </a:extLst>
          </p:cNvPr>
          <p:cNvSpPr>
            <a:spLocks noGrp="1"/>
          </p:cNvSpPr>
          <p:nvPr>
            <p:ph idx="1"/>
          </p:nvPr>
        </p:nvSpPr>
        <p:spPr/>
        <p:txBody>
          <a:bodyPr/>
          <a:lstStyle/>
          <a:p>
            <a:r>
              <a:rPr lang="zh-CN" altLang="en-US" dirty="0"/>
              <a:t>取决于完全子图的阶数</a:t>
            </a:r>
          </a:p>
        </p:txBody>
      </p:sp>
      <p:pic>
        <p:nvPicPr>
          <p:cNvPr id="6" name="图片 5" descr="图示, 工程绘图&#10;&#10;描述已自动生成">
            <a:extLst>
              <a:ext uri="{FF2B5EF4-FFF2-40B4-BE49-F238E27FC236}">
                <a16:creationId xmlns:a16="http://schemas.microsoft.com/office/drawing/2014/main" id="{2EF37391-5F8E-C379-0D00-9B5CC21C93E9}"/>
              </a:ext>
            </a:extLst>
          </p:cNvPr>
          <p:cNvPicPr>
            <a:picLocks noChangeAspect="1"/>
          </p:cNvPicPr>
          <p:nvPr/>
        </p:nvPicPr>
        <p:blipFill>
          <a:blip r:embed="rId2"/>
          <a:stretch>
            <a:fillRect/>
          </a:stretch>
        </p:blipFill>
        <p:spPr>
          <a:xfrm>
            <a:off x="2516838" y="2719696"/>
            <a:ext cx="7147676" cy="3824508"/>
          </a:xfrm>
          <a:prstGeom prst="rect">
            <a:avLst/>
          </a:prstGeom>
        </p:spPr>
      </p:pic>
    </p:spTree>
    <p:extLst>
      <p:ext uri="{BB962C8B-B14F-4D97-AF65-F5344CB8AC3E}">
        <p14:creationId xmlns:p14="http://schemas.microsoft.com/office/powerpoint/2010/main" val="2217080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348A-5489-C813-C392-7353A39DAAD7}"/>
              </a:ext>
            </a:extLst>
          </p:cNvPr>
          <p:cNvSpPr>
            <a:spLocks noGrp="1"/>
          </p:cNvSpPr>
          <p:nvPr>
            <p:ph type="title"/>
          </p:nvPr>
        </p:nvSpPr>
        <p:spPr/>
        <p:txBody>
          <a:bodyPr>
            <a:normAutofit/>
          </a:bodyPr>
          <a:lstStyle/>
          <a:p>
            <a:r>
              <a:rPr lang="zh-CN" altLang="en-US" dirty="0"/>
              <a:t>可选颜色数量对回溯法效率的影响</a:t>
            </a:r>
          </a:p>
        </p:txBody>
      </p:sp>
      <p:pic>
        <p:nvPicPr>
          <p:cNvPr id="7" name="内容占位符 6">
            <a:extLst>
              <a:ext uri="{FF2B5EF4-FFF2-40B4-BE49-F238E27FC236}">
                <a16:creationId xmlns:a16="http://schemas.microsoft.com/office/drawing/2014/main" id="{6E0BD05A-5D52-BE33-60DA-D2AF31B99D2B}"/>
              </a:ext>
            </a:extLst>
          </p:cNvPr>
          <p:cNvPicPr>
            <a:picLocks noGrp="1" noChangeAspect="1"/>
          </p:cNvPicPr>
          <p:nvPr>
            <p:ph idx="1"/>
          </p:nvPr>
        </p:nvPicPr>
        <p:blipFill>
          <a:blip r:embed="rId2"/>
          <a:stretch>
            <a:fillRect/>
          </a:stretch>
        </p:blipFill>
        <p:spPr>
          <a:xfrm>
            <a:off x="2596323" y="2269823"/>
            <a:ext cx="6999353" cy="4207058"/>
          </a:xfrm>
          <a:prstGeom prst="rect">
            <a:avLst/>
          </a:prstGeom>
        </p:spPr>
      </p:pic>
    </p:spTree>
    <p:extLst>
      <p:ext uri="{BB962C8B-B14F-4D97-AF65-F5344CB8AC3E}">
        <p14:creationId xmlns:p14="http://schemas.microsoft.com/office/powerpoint/2010/main" val="212674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ACC4CDF-BCDC-F78C-8D72-42ABCAB09CBF}"/>
              </a:ext>
            </a:extLst>
          </p:cNvPr>
          <p:cNvSpPr>
            <a:spLocks noGrp="1"/>
          </p:cNvSpPr>
          <p:nvPr>
            <p:ph idx="1"/>
          </p:nvPr>
        </p:nvSpPr>
        <p:spPr/>
        <p:txBody>
          <a:bodyPr/>
          <a:lstStyle/>
          <a:p>
            <a:r>
              <a:rPr lang="zh-CN" altLang="en-US" dirty="0"/>
              <a:t>无剪枝无优化的回溯法在稀疏图中找到第一个解的速度最快，但在稠密图中找到第一个解的速度缓慢。</a:t>
            </a:r>
            <a:endParaRPr lang="en-US" altLang="zh-CN" dirty="0"/>
          </a:p>
          <a:p>
            <a:r>
              <a:rPr lang="zh-CN" altLang="en-US" dirty="0"/>
              <a:t>有剪枝有优化的回溯法在稀疏图中找到第一个解的速度较快，在稠密图中找到第一个解的速度也很快</a:t>
            </a:r>
            <a:endParaRPr lang="en-US" altLang="zh-CN" dirty="0"/>
          </a:p>
          <a:p>
            <a:endParaRPr lang="zh-CN" altLang="en-US" dirty="0"/>
          </a:p>
        </p:txBody>
      </p:sp>
    </p:spTree>
    <p:extLst>
      <p:ext uri="{BB962C8B-B14F-4D97-AF65-F5344CB8AC3E}">
        <p14:creationId xmlns:p14="http://schemas.microsoft.com/office/powerpoint/2010/main" val="291704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798D33-E932-13A1-F01D-33D668916016}"/>
              </a:ext>
            </a:extLst>
          </p:cNvPr>
          <p:cNvSpPr>
            <a:spLocks noGrp="1"/>
          </p:cNvSpPr>
          <p:nvPr>
            <p:ph type="title"/>
          </p:nvPr>
        </p:nvSpPr>
        <p:spPr/>
        <p:txBody>
          <a:bodyPr/>
          <a:lstStyle/>
          <a:p>
            <a:r>
              <a:rPr lang="zh-CN" altLang="en-US" dirty="0"/>
              <a:t>伪代码</a:t>
            </a:r>
          </a:p>
        </p:txBody>
      </p:sp>
      <p:pic>
        <p:nvPicPr>
          <p:cNvPr id="9" name="图片 8">
            <a:extLst>
              <a:ext uri="{FF2B5EF4-FFF2-40B4-BE49-F238E27FC236}">
                <a16:creationId xmlns:a16="http://schemas.microsoft.com/office/drawing/2014/main" id="{63DD23EB-8118-AF1C-D1FF-78A7B7A7E893}"/>
              </a:ext>
            </a:extLst>
          </p:cNvPr>
          <p:cNvPicPr>
            <a:picLocks noChangeAspect="1"/>
          </p:cNvPicPr>
          <p:nvPr/>
        </p:nvPicPr>
        <p:blipFill>
          <a:blip r:embed="rId2"/>
          <a:stretch>
            <a:fillRect/>
          </a:stretch>
        </p:blipFill>
        <p:spPr>
          <a:xfrm>
            <a:off x="2553542" y="2340044"/>
            <a:ext cx="7084916" cy="3113226"/>
          </a:xfrm>
          <a:prstGeom prst="rect">
            <a:avLst/>
          </a:prstGeom>
        </p:spPr>
      </p:pic>
    </p:spTree>
    <p:extLst>
      <p:ext uri="{BB962C8B-B14F-4D97-AF65-F5344CB8AC3E}">
        <p14:creationId xmlns:p14="http://schemas.microsoft.com/office/powerpoint/2010/main" val="927248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090A3-2B14-C5F8-E5B2-48E03CA6D3F7}"/>
              </a:ext>
            </a:extLst>
          </p:cNvPr>
          <p:cNvSpPr>
            <a:spLocks noGrp="1"/>
          </p:cNvSpPr>
          <p:nvPr>
            <p:ph type="title"/>
          </p:nvPr>
        </p:nvSpPr>
        <p:spPr/>
        <p:txBody>
          <a:bodyPr/>
          <a:lstStyle/>
          <a:p>
            <a:r>
              <a:rPr lang="zh-CN" altLang="en-US" dirty="0"/>
              <a:t>小数据集测试</a:t>
            </a:r>
          </a:p>
        </p:txBody>
      </p:sp>
      <p:pic>
        <p:nvPicPr>
          <p:cNvPr id="5" name="图片 4">
            <a:extLst>
              <a:ext uri="{FF2B5EF4-FFF2-40B4-BE49-F238E27FC236}">
                <a16:creationId xmlns:a16="http://schemas.microsoft.com/office/drawing/2014/main" id="{DD1B76E8-CD77-BBCB-1CC9-AE2A119055E0}"/>
              </a:ext>
            </a:extLst>
          </p:cNvPr>
          <p:cNvPicPr>
            <a:picLocks noChangeAspect="1"/>
          </p:cNvPicPr>
          <p:nvPr/>
        </p:nvPicPr>
        <p:blipFill>
          <a:blip r:embed="rId2"/>
          <a:stretch>
            <a:fillRect/>
          </a:stretch>
        </p:blipFill>
        <p:spPr>
          <a:xfrm>
            <a:off x="7130009" y="3818491"/>
            <a:ext cx="3603912" cy="1053852"/>
          </a:xfrm>
          <a:prstGeom prst="rect">
            <a:avLst/>
          </a:prstGeom>
        </p:spPr>
      </p:pic>
      <p:pic>
        <p:nvPicPr>
          <p:cNvPr id="1026" name="Picture 2">
            <a:extLst>
              <a:ext uri="{FF2B5EF4-FFF2-40B4-BE49-F238E27FC236}">
                <a16:creationId xmlns:a16="http://schemas.microsoft.com/office/drawing/2014/main" id="{0711F9D7-BE30-C9F5-DB1F-D81E973CC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152" y="2605864"/>
            <a:ext cx="4701457" cy="3145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732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97CBA898-7D1A-F44B-DB23-CA8BB6E3DF3D}"/>
              </a:ext>
            </a:extLst>
          </p:cNvPr>
          <p:cNvGraphicFramePr>
            <a:graphicFrameLocks noGrp="1"/>
          </p:cNvGraphicFramePr>
          <p:nvPr>
            <p:ph idx="1"/>
            <p:extLst>
              <p:ext uri="{D42A27DB-BD31-4B8C-83A1-F6EECF244321}">
                <p14:modId xmlns:p14="http://schemas.microsoft.com/office/powerpoint/2010/main" val="3215244197"/>
              </p:ext>
            </p:extLst>
          </p:nvPr>
        </p:nvGraphicFramePr>
        <p:xfrm>
          <a:off x="2341380" y="2395121"/>
          <a:ext cx="7498591" cy="2236513"/>
        </p:xfrm>
        <a:graphic>
          <a:graphicData uri="http://schemas.openxmlformats.org/drawingml/2006/table">
            <a:tbl>
              <a:tblPr>
                <a:tableStyleId>{5C22544A-7EE6-4342-B048-85BDC9FD1C3A}</a:tableStyleId>
              </a:tblPr>
              <a:tblGrid>
                <a:gridCol w="1869458">
                  <a:extLst>
                    <a:ext uri="{9D8B030D-6E8A-4147-A177-3AD203B41FA5}">
                      <a16:colId xmlns:a16="http://schemas.microsoft.com/office/drawing/2014/main" val="1821299997"/>
                    </a:ext>
                  </a:extLst>
                </a:gridCol>
                <a:gridCol w="1869458">
                  <a:extLst>
                    <a:ext uri="{9D8B030D-6E8A-4147-A177-3AD203B41FA5}">
                      <a16:colId xmlns:a16="http://schemas.microsoft.com/office/drawing/2014/main" val="837248239"/>
                    </a:ext>
                  </a:extLst>
                </a:gridCol>
                <a:gridCol w="1874649">
                  <a:extLst>
                    <a:ext uri="{9D8B030D-6E8A-4147-A177-3AD203B41FA5}">
                      <a16:colId xmlns:a16="http://schemas.microsoft.com/office/drawing/2014/main" val="2818346721"/>
                    </a:ext>
                  </a:extLst>
                </a:gridCol>
                <a:gridCol w="1885026">
                  <a:extLst>
                    <a:ext uri="{9D8B030D-6E8A-4147-A177-3AD203B41FA5}">
                      <a16:colId xmlns:a16="http://schemas.microsoft.com/office/drawing/2014/main" val="2210960622"/>
                    </a:ext>
                  </a:extLst>
                </a:gridCol>
              </a:tblGrid>
              <a:tr h="584934">
                <a:tc gridSpan="4">
                  <a:txBody>
                    <a:bodyPr/>
                    <a:lstStyle/>
                    <a:p>
                      <a:pPr marL="0" marR="0" algn="ctr">
                        <a:spcBef>
                          <a:spcPts val="0"/>
                        </a:spcBef>
                        <a:spcAft>
                          <a:spcPts val="0"/>
                        </a:spcAft>
                      </a:pPr>
                      <a:r>
                        <a:rPr lang="zh-CN" altLang="en-US" sz="2800" b="1" kern="100" dirty="0">
                          <a:effectLst/>
                          <a:latin typeface="宋体" panose="02010600030101010101" pitchFamily="2" charset="-122"/>
                          <a:ea typeface="宋体" panose="02010600030101010101" pitchFamily="2" charset="-122"/>
                        </a:rPr>
                        <a:t>经典回溯法（只找一个解）</a:t>
                      </a:r>
                    </a:p>
                  </a:txBody>
                  <a:tcPr marL="68580" marR="6858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3974819"/>
                  </a:ext>
                </a:extLst>
              </a:tr>
              <a:tr h="1066645">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地图</a:t>
                      </a:r>
                    </a:p>
                  </a:txBody>
                  <a:tcPr marL="68580" marR="68580"/>
                </a:tc>
                <a:tc>
                  <a:txBody>
                    <a:bodyPr/>
                    <a:lstStyle/>
                    <a:p>
                      <a:pPr marL="0" marR="0" algn="ctr">
                        <a:spcBef>
                          <a:spcPts val="0"/>
                        </a:spcBef>
                        <a:spcAft>
                          <a:spcPts val="0"/>
                        </a:spcAft>
                      </a:pPr>
                      <a:r>
                        <a:rPr lang="en-US" sz="2800" b="1" kern="100" dirty="0">
                          <a:effectLst/>
                          <a:latin typeface="宋体" panose="02010600030101010101" pitchFamily="2" charset="-122"/>
                          <a:ea typeface="宋体" panose="02010600030101010101" pitchFamily="2" charset="-122"/>
                        </a:rPr>
                        <a:t>Le450_5a</a:t>
                      </a: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Le450_15b</a:t>
                      </a:r>
                    </a:p>
                  </a:txBody>
                  <a:tcPr marL="68580" marR="68580"/>
                </a:tc>
                <a:tc>
                  <a:txBody>
                    <a:bodyPr/>
                    <a:lstStyle/>
                    <a:p>
                      <a:pPr marL="0" marR="0" algn="ctr">
                        <a:spcBef>
                          <a:spcPts val="0"/>
                        </a:spcBef>
                        <a:spcAft>
                          <a:spcPts val="0"/>
                        </a:spcAft>
                      </a:pPr>
                      <a:r>
                        <a:rPr lang="en-US" sz="2800" b="1" kern="100">
                          <a:effectLst/>
                          <a:latin typeface="宋体" panose="02010600030101010101" pitchFamily="2" charset="-122"/>
                          <a:ea typeface="宋体" panose="02010600030101010101" pitchFamily="2" charset="-122"/>
                        </a:rPr>
                        <a:t>Le450_25a</a:t>
                      </a:r>
                    </a:p>
                  </a:txBody>
                  <a:tcPr marL="68580" marR="68580"/>
                </a:tc>
                <a:extLst>
                  <a:ext uri="{0D108BD9-81ED-4DB2-BD59-A6C34878D82A}">
                    <a16:rowId xmlns:a16="http://schemas.microsoft.com/office/drawing/2014/main" val="2679988175"/>
                  </a:ext>
                </a:extLst>
              </a:tr>
              <a:tr h="584934">
                <a:tc>
                  <a:txBody>
                    <a:bodyPr/>
                    <a:lstStyle/>
                    <a:p>
                      <a:pPr marL="0" marR="0" algn="ctr">
                        <a:spcBef>
                          <a:spcPts val="0"/>
                        </a:spcBef>
                        <a:spcAft>
                          <a:spcPts val="0"/>
                        </a:spcAft>
                      </a:pPr>
                      <a:r>
                        <a:rPr lang="zh-CN" altLang="en-US" sz="2800" b="1" kern="100" dirty="0">
                          <a:effectLst/>
                          <a:latin typeface="宋体" panose="02010600030101010101" pitchFamily="2" charset="-122"/>
                          <a:ea typeface="宋体" panose="02010600030101010101" pitchFamily="2" charset="-122"/>
                        </a:rPr>
                        <a:t>时间</a:t>
                      </a:r>
                      <a:r>
                        <a:rPr lang="en-US" altLang="zh-CN" sz="2800" b="1" kern="100" dirty="0">
                          <a:effectLst/>
                          <a:latin typeface="宋体" panose="02010600030101010101" pitchFamily="2" charset="-122"/>
                          <a:ea typeface="宋体" panose="02010600030101010101" pitchFamily="2" charset="-122"/>
                        </a:rPr>
                        <a:t>/s</a:t>
                      </a:r>
                      <a:endParaRPr lang="zh-CN" altLang="en-US" sz="2800" b="1" kern="100" dirty="0">
                        <a:effectLst/>
                        <a:latin typeface="宋体" panose="02010600030101010101" pitchFamily="2" charset="-122"/>
                        <a:ea typeface="宋体" panose="02010600030101010101" pitchFamily="2" charset="-122"/>
                      </a:endParaRPr>
                    </a:p>
                  </a:txBody>
                  <a:tcPr marL="68580" marR="68580"/>
                </a:tc>
                <a:tc>
                  <a:txBody>
                    <a:bodyPr/>
                    <a:lstStyle/>
                    <a:p>
                      <a:pPr marL="0" marR="0" algn="ctr">
                        <a:spcBef>
                          <a:spcPts val="0"/>
                        </a:spcBef>
                        <a:spcAft>
                          <a:spcPts val="0"/>
                        </a:spcAft>
                      </a:pPr>
                      <a:r>
                        <a:rPr lang="zh-CN" altLang="en-US" sz="2800" b="1" kern="10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2800" b="1" kern="100" dirty="0">
                          <a:effectLst/>
                          <a:latin typeface="宋体" panose="02010600030101010101" pitchFamily="2" charset="-122"/>
                          <a:ea typeface="宋体" panose="02010600030101010101" pitchFamily="2" charset="-122"/>
                        </a:rPr>
                        <a:t>∞</a:t>
                      </a:r>
                    </a:p>
                  </a:txBody>
                  <a:tcPr marL="68580" marR="68580"/>
                </a:tc>
                <a:tc>
                  <a:txBody>
                    <a:bodyPr/>
                    <a:lstStyle/>
                    <a:p>
                      <a:pPr marL="0" marR="0" algn="ctr">
                        <a:spcBef>
                          <a:spcPts val="0"/>
                        </a:spcBef>
                        <a:spcAft>
                          <a:spcPts val="0"/>
                        </a:spcAft>
                      </a:pPr>
                      <a:r>
                        <a:rPr lang="zh-CN" altLang="en-US" sz="2800" b="1" kern="100" dirty="0">
                          <a:effectLst/>
                          <a:latin typeface="宋体" panose="02010600030101010101" pitchFamily="2" charset="-122"/>
                          <a:ea typeface="宋体" panose="02010600030101010101" pitchFamily="2" charset="-122"/>
                        </a:rPr>
                        <a:t>∞</a:t>
                      </a:r>
                    </a:p>
                  </a:txBody>
                  <a:tcPr marL="68580" marR="68580"/>
                </a:tc>
                <a:extLst>
                  <a:ext uri="{0D108BD9-81ED-4DB2-BD59-A6C34878D82A}">
                    <a16:rowId xmlns:a16="http://schemas.microsoft.com/office/drawing/2014/main" val="2065567533"/>
                  </a:ext>
                </a:extLst>
              </a:tr>
            </a:tbl>
          </a:graphicData>
        </a:graphic>
      </p:graphicFrame>
      <p:sp>
        <p:nvSpPr>
          <p:cNvPr id="6" name="标题 1">
            <a:extLst>
              <a:ext uri="{FF2B5EF4-FFF2-40B4-BE49-F238E27FC236}">
                <a16:creationId xmlns:a16="http://schemas.microsoft.com/office/drawing/2014/main" id="{2B4518C9-6A5E-7325-3908-E8006AD1F63F}"/>
              </a:ext>
            </a:extLst>
          </p:cNvPr>
          <p:cNvSpPr>
            <a:spLocks noGrp="1"/>
          </p:cNvSpPr>
          <p:nvPr>
            <p:ph type="title"/>
          </p:nvPr>
        </p:nvSpPr>
        <p:spPr>
          <a:xfrm>
            <a:off x="913795" y="609600"/>
            <a:ext cx="10353762" cy="1257300"/>
          </a:xfrm>
        </p:spPr>
        <p:txBody>
          <a:bodyPr/>
          <a:lstStyle/>
          <a:p>
            <a:r>
              <a:rPr lang="zh-CN" altLang="en-US" dirty="0"/>
              <a:t>大数据集集测试</a:t>
            </a:r>
          </a:p>
        </p:txBody>
      </p:sp>
    </p:spTree>
    <p:extLst>
      <p:ext uri="{BB962C8B-B14F-4D97-AF65-F5344CB8AC3E}">
        <p14:creationId xmlns:p14="http://schemas.microsoft.com/office/powerpoint/2010/main" val="3443081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A27CA-5C9D-F9F1-8097-623FBB9F4D5F}"/>
              </a:ext>
            </a:extLst>
          </p:cNvPr>
          <p:cNvSpPr>
            <a:spLocks noGrp="1"/>
          </p:cNvSpPr>
          <p:nvPr>
            <p:ph type="title"/>
          </p:nvPr>
        </p:nvSpPr>
        <p:spPr/>
        <p:txBody>
          <a:bodyPr/>
          <a:lstStyle/>
          <a:p>
            <a:r>
              <a:rPr lang="zh-CN" altLang="en-US" dirty="0"/>
              <a:t>最大度优先（</a:t>
            </a:r>
            <a:r>
              <a:rPr lang="en-US" altLang="zh-CN" sz="4800" dirty="0">
                <a:ea typeface="宋体" charset="-122"/>
              </a:rPr>
              <a:t>DH)</a:t>
            </a:r>
            <a:endParaRPr lang="zh-CN" altLang="en-US" dirty="0"/>
          </a:p>
        </p:txBody>
      </p:sp>
      <p:sp>
        <p:nvSpPr>
          <p:cNvPr id="3" name="内容占位符 2">
            <a:extLst>
              <a:ext uri="{FF2B5EF4-FFF2-40B4-BE49-F238E27FC236}">
                <a16:creationId xmlns:a16="http://schemas.microsoft.com/office/drawing/2014/main" id="{D9D93824-32B8-C347-0EF4-10B57C6C14A9}"/>
              </a:ext>
            </a:extLst>
          </p:cNvPr>
          <p:cNvSpPr>
            <a:spLocks noGrp="1"/>
          </p:cNvSpPr>
          <p:nvPr>
            <p:ph idx="1"/>
          </p:nvPr>
        </p:nvSpPr>
        <p:spPr>
          <a:xfrm>
            <a:off x="913795" y="2076450"/>
            <a:ext cx="10353762" cy="4370733"/>
          </a:xfrm>
        </p:spPr>
        <p:txBody>
          <a:bodyPr>
            <a:normAutofit/>
          </a:bodyPr>
          <a:lstStyle/>
          <a:p>
            <a:r>
              <a:rPr lang="zh-CN" altLang="en-US" dirty="0"/>
              <a:t>选择度数最大的节点对其周围的节点产生的约束条件最强，使得最多的节点减少一种可使用的颜色，使得整棵搜索树的分支较少，减少搜索空间</a:t>
            </a:r>
            <a:endParaRPr lang="en-US" altLang="zh-CN" dirty="0"/>
          </a:p>
          <a:p>
            <a:endParaRPr lang="en-US" altLang="zh-CN" dirty="0"/>
          </a:p>
          <a:p>
            <a:endParaRPr lang="en-US" altLang="zh-CN" dirty="0"/>
          </a:p>
          <a:p>
            <a:endParaRPr lang="en-US" altLang="zh-CN" dirty="0"/>
          </a:p>
          <a:p>
            <a:endParaRPr lang="en-US" altLang="zh-CN" dirty="0"/>
          </a:p>
          <a:p>
            <a:r>
              <a:rPr lang="zh-CN" altLang="en-US" dirty="0"/>
              <a:t>优先处理当前度最大的节点，使周围节点处于更受限的状态，解决它们可能更快导致的不可行解，从而提前剪枝</a:t>
            </a:r>
          </a:p>
        </p:txBody>
      </p:sp>
      <p:pic>
        <p:nvPicPr>
          <p:cNvPr id="6" name="图片 5" descr="图示&#10;&#10;描述已自动生成">
            <a:extLst>
              <a:ext uri="{FF2B5EF4-FFF2-40B4-BE49-F238E27FC236}">
                <a16:creationId xmlns:a16="http://schemas.microsoft.com/office/drawing/2014/main" id="{32A8E157-D1A2-E2B1-50E9-7FA32AA4DDFF}"/>
              </a:ext>
            </a:extLst>
          </p:cNvPr>
          <p:cNvPicPr>
            <a:picLocks noChangeAspect="1"/>
          </p:cNvPicPr>
          <p:nvPr/>
        </p:nvPicPr>
        <p:blipFill>
          <a:blip r:embed="rId2"/>
          <a:stretch>
            <a:fillRect/>
          </a:stretch>
        </p:blipFill>
        <p:spPr>
          <a:xfrm>
            <a:off x="2182056" y="3091070"/>
            <a:ext cx="7620000" cy="1238250"/>
          </a:xfrm>
          <a:prstGeom prst="rect">
            <a:avLst/>
          </a:prstGeom>
        </p:spPr>
      </p:pic>
    </p:spTree>
    <p:extLst>
      <p:ext uri="{BB962C8B-B14F-4D97-AF65-F5344CB8AC3E}">
        <p14:creationId xmlns:p14="http://schemas.microsoft.com/office/powerpoint/2010/main" val="3755627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5757_TF55705232" id="{2B8A3B67-1754-499D-B089-7E817E09AA8D}" vid="{47D6E851-31DE-434C-BDBA-29774C403F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{9F8BF111-0119-4C7A-B2C1-5B7AE2657F8C}tf55705232_win32</Template>
  <TotalTime>3504</TotalTime>
  <Words>2377</Words>
  <Application>Microsoft Office PowerPoint</Application>
  <PresentationFormat>宽屏</PresentationFormat>
  <Paragraphs>914</Paragraphs>
  <Slides>51</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51</vt:i4>
      </vt:variant>
    </vt:vector>
  </HeadingPairs>
  <TitlesOfParts>
    <vt:vector size="56" baseType="lpstr">
      <vt:lpstr>Microsoft YaHei UI</vt:lpstr>
      <vt:lpstr>宋体</vt:lpstr>
      <vt:lpstr>Times New Roman</vt:lpstr>
      <vt:lpstr>Wingdings 2</vt:lpstr>
      <vt:lpstr>SlateVTI</vt:lpstr>
      <vt:lpstr>实验三 回溯法—地图填色问题</vt:lpstr>
      <vt:lpstr>问题描述</vt:lpstr>
      <vt:lpstr>回溯法算法思想</vt:lpstr>
      <vt:lpstr>地图填色中的回溯法：</vt:lpstr>
      <vt:lpstr>填涂颜色数目</vt:lpstr>
      <vt:lpstr>伪代码</vt:lpstr>
      <vt:lpstr>小数据集测试</vt:lpstr>
      <vt:lpstr>大数据集集测试</vt:lpstr>
      <vt:lpstr>最大度优先（DH)</vt:lpstr>
      <vt:lpstr>最大度优先（DH)</vt:lpstr>
      <vt:lpstr>最大度优先（DH)</vt:lpstr>
      <vt:lpstr>最大度优先（DH)</vt:lpstr>
      <vt:lpstr>最大度优先（DH)</vt:lpstr>
      <vt:lpstr>最少可选颜色优先（MRV)</vt:lpstr>
      <vt:lpstr>最少可选颜色优先（MRV)</vt:lpstr>
      <vt:lpstr>最少可选颜色优先（MRV)</vt:lpstr>
      <vt:lpstr>最少可选颜色优先（MRV)</vt:lpstr>
      <vt:lpstr>最少可选颜色优先（MRV)</vt:lpstr>
      <vt:lpstr>最大度+最少可选颜色优先</vt:lpstr>
      <vt:lpstr>向前探测剪枝</vt:lpstr>
      <vt:lpstr>向前探测剪枝</vt:lpstr>
      <vt:lpstr>向前探测剪枝</vt:lpstr>
      <vt:lpstr>向前探测剪枝</vt:lpstr>
      <vt:lpstr>向前探测剪枝</vt:lpstr>
      <vt:lpstr>向前探测剪枝（结合DH和MRV）</vt:lpstr>
      <vt:lpstr>最小约束优先</vt:lpstr>
      <vt:lpstr>最小约束优先</vt:lpstr>
      <vt:lpstr>最小约束优先</vt:lpstr>
      <vt:lpstr>最小约束优先</vt:lpstr>
      <vt:lpstr>最小约束优先（结合DH、MRV、向前探测）</vt:lpstr>
      <vt:lpstr>等效冗余剪枝</vt:lpstr>
      <vt:lpstr>等效冗余剪枝</vt:lpstr>
      <vt:lpstr>等效冗余剪枝</vt:lpstr>
      <vt:lpstr>等效冗余剪枝</vt:lpstr>
      <vt:lpstr>等效冗余剪枝</vt:lpstr>
      <vt:lpstr>各算法效率对比</vt:lpstr>
      <vt:lpstr>PowerPoint 演示文稿</vt:lpstr>
      <vt:lpstr>随机生成图</vt:lpstr>
      <vt:lpstr>边疏密对回溯法效率的影响</vt:lpstr>
      <vt:lpstr>边疏密对回溯法效率的影响</vt:lpstr>
      <vt:lpstr>边疏密对回溯法效率的影响</vt:lpstr>
      <vt:lpstr>边疏密对回溯法效率的影响</vt:lpstr>
      <vt:lpstr>顶点数量对回溯法效率的影响</vt:lpstr>
      <vt:lpstr>顶点数量对回溯法效率的影响</vt:lpstr>
      <vt:lpstr>顶点数量对回溯法效率的影响</vt:lpstr>
      <vt:lpstr>顶点数量对回溯法效率的影响</vt:lpstr>
      <vt:lpstr>可选颜色数量对回溯法效率的影响</vt:lpstr>
      <vt:lpstr>可选颜色数量对回溯法效率的影响</vt:lpstr>
      <vt:lpstr>可选颜色数量对回溯法效率的影响</vt:lpstr>
      <vt:lpstr>可选颜色数量对回溯法效率的影响</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实验1 排序算法性能分析</dc:title>
  <dc:creator>简 校滨</dc:creator>
  <cp:lastModifiedBy>简 校滨</cp:lastModifiedBy>
  <cp:revision>31</cp:revision>
  <dcterms:created xsi:type="dcterms:W3CDTF">2024-03-21T10:39:06Z</dcterms:created>
  <dcterms:modified xsi:type="dcterms:W3CDTF">2024-07-15T02:54:59Z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